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sldIdLst>
    <p:sldId id="334" r:id="rId2"/>
    <p:sldId id="271" r:id="rId3"/>
    <p:sldId id="336" r:id="rId4"/>
    <p:sldId id="335" r:id="rId5"/>
    <p:sldId id="272" r:id="rId6"/>
    <p:sldId id="273" r:id="rId7"/>
    <p:sldId id="274" r:id="rId8"/>
    <p:sldId id="275" r:id="rId9"/>
    <p:sldId id="276"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256" r:id="rId66"/>
    <p:sldId id="270" r:id="rId67"/>
    <p:sldId id="269" r:id="rId68"/>
    <p:sldId id="257" r:id="rId69"/>
    <p:sldId id="258" r:id="rId70"/>
    <p:sldId id="260" r:id="rId71"/>
    <p:sldId id="259" r:id="rId72"/>
    <p:sldId id="261" r:id="rId73"/>
    <p:sldId id="262" r:id="rId74"/>
    <p:sldId id="263" r:id="rId75"/>
    <p:sldId id="264" r:id="rId76"/>
    <p:sldId id="265" r:id="rId77"/>
    <p:sldId id="266" r:id="rId78"/>
    <p:sldId id="267" r:id="rId79"/>
    <p:sldId id="268" r:id="rId8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7939" autoAdjust="0"/>
  </p:normalViewPr>
  <p:slideViewPr>
    <p:cSldViewPr snapToGrid="0">
      <p:cViewPr varScale="1">
        <p:scale>
          <a:sx n="72" d="100"/>
          <a:sy n="72" d="100"/>
        </p:scale>
        <p:origin x="125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67DF9E27-6660-4DDE-A011-B33A52869FBD}" type="datetimeFigureOut">
              <a:rPr lang="en-US" smtClean="0"/>
              <a:t>3/23/2016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D0C95FF9-6C9A-40E3-8D77-D3CC36E69508}" type="slidenum">
              <a:rPr lang="en-US" smtClean="0"/>
              <a:t>‹#›</a:t>
            </a:fld>
            <a:endParaRPr lang="en-US"/>
          </a:p>
        </p:txBody>
      </p:sp>
    </p:spTree>
    <p:extLst>
      <p:ext uri="{BB962C8B-B14F-4D97-AF65-F5344CB8AC3E}">
        <p14:creationId xmlns:p14="http://schemas.microsoft.com/office/powerpoint/2010/main" val="4283414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95FF9-6C9A-40E3-8D77-D3CC36E69508}" type="slidenum">
              <a:rPr lang="en-US" smtClean="0"/>
              <a:t>5</a:t>
            </a:fld>
            <a:endParaRPr lang="en-US"/>
          </a:p>
        </p:txBody>
      </p:sp>
    </p:spTree>
    <p:extLst>
      <p:ext uri="{BB962C8B-B14F-4D97-AF65-F5344CB8AC3E}">
        <p14:creationId xmlns:p14="http://schemas.microsoft.com/office/powerpoint/2010/main" val="11678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95FF9-6C9A-40E3-8D77-D3CC36E69508}" type="slidenum">
              <a:rPr lang="en-US" smtClean="0"/>
              <a:t>6</a:t>
            </a:fld>
            <a:endParaRPr lang="en-US"/>
          </a:p>
        </p:txBody>
      </p:sp>
    </p:spTree>
    <p:extLst>
      <p:ext uri="{BB962C8B-B14F-4D97-AF65-F5344CB8AC3E}">
        <p14:creationId xmlns:p14="http://schemas.microsoft.com/office/powerpoint/2010/main" val="3651963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95FF9-6C9A-40E3-8D77-D3CC36E69508}" type="slidenum">
              <a:rPr lang="en-US" smtClean="0"/>
              <a:t>65</a:t>
            </a:fld>
            <a:endParaRPr lang="en-US"/>
          </a:p>
        </p:txBody>
      </p:sp>
    </p:spTree>
    <p:extLst>
      <p:ext uri="{BB962C8B-B14F-4D97-AF65-F5344CB8AC3E}">
        <p14:creationId xmlns:p14="http://schemas.microsoft.com/office/powerpoint/2010/main" val="2423134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HZL1 – width – fill parent, height - 310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HZL2 – width – fill parent, height - 50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HZL3 – width – 10</a:t>
            </a:r>
            <a:r>
              <a:rPr lang="en-US" baseline="0" dirty="0" smtClean="0"/>
              <a:t> pixels</a:t>
            </a:r>
            <a:r>
              <a:rPr lang="en-US" dirty="0" smtClean="0"/>
              <a:t>, height</a:t>
            </a:r>
            <a:r>
              <a:rPr lang="en-US" baseline="0" dirty="0" smtClean="0"/>
              <a:t> – fill parent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0C95FF9-6C9A-40E3-8D77-D3CC36E69508}" type="slidenum">
              <a:rPr lang="en-US" smtClean="0"/>
              <a:t>68</a:t>
            </a:fld>
            <a:endParaRPr lang="en-US"/>
          </a:p>
        </p:txBody>
      </p:sp>
    </p:spTree>
    <p:extLst>
      <p:ext uri="{BB962C8B-B14F-4D97-AF65-F5344CB8AC3E}">
        <p14:creationId xmlns:p14="http://schemas.microsoft.com/office/powerpoint/2010/main" val="1051236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HZL1 – width – fill parent, height - 20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HZL2 – width – fill parent, height – automatic</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HZL3 – width – 5</a:t>
            </a:r>
            <a:r>
              <a:rPr lang="en-US" baseline="0" dirty="0" smtClean="0"/>
              <a:t> pixels</a:t>
            </a:r>
            <a:r>
              <a:rPr lang="en-US" dirty="0" smtClean="0"/>
              <a:t>, height</a:t>
            </a:r>
            <a:r>
              <a:rPr lang="en-US" baseline="0" dirty="0" smtClean="0"/>
              <a:t> </a:t>
            </a:r>
            <a:r>
              <a:rPr lang="en-US" dirty="0" smtClean="0"/>
              <a:t>- fill parent</a:t>
            </a:r>
            <a:endParaRPr lang="en-US" baseline="0" dirty="0" smtClean="0"/>
          </a:p>
          <a:p>
            <a:r>
              <a:rPr lang="en-US" dirty="0" smtClean="0"/>
              <a:t>HZL4 – width – 10</a:t>
            </a:r>
            <a:r>
              <a:rPr lang="en-US" baseline="0" dirty="0" smtClean="0"/>
              <a:t> </a:t>
            </a:r>
            <a:r>
              <a:rPr lang="en-US" dirty="0" smtClean="0"/>
              <a:t>pixels</a:t>
            </a:r>
            <a:r>
              <a:rPr lang="en-US" baseline="0" dirty="0" smtClean="0"/>
              <a:t> </a:t>
            </a:r>
            <a:r>
              <a:rPr lang="en-US" dirty="0" smtClean="0"/>
              <a:t>, height - fill parent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HZL5 – width – 5 pixels, height - fill parent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HZL6 – width – 10</a:t>
            </a:r>
            <a:r>
              <a:rPr lang="en-US" baseline="0" dirty="0" smtClean="0"/>
              <a:t> pixels</a:t>
            </a:r>
            <a:r>
              <a:rPr lang="en-US" dirty="0" smtClean="0"/>
              <a:t>, height</a:t>
            </a:r>
            <a:r>
              <a:rPr lang="en-US" baseline="0" dirty="0" smtClean="0"/>
              <a:t> – fill parent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HZL7 – width – fill parent, height - 20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CANVAS</a:t>
            </a:r>
            <a:r>
              <a:rPr lang="en-US" baseline="0" dirty="0" smtClean="0"/>
              <a:t> - </a:t>
            </a:r>
            <a:r>
              <a:rPr lang="en-US" dirty="0" smtClean="0"/>
              <a:t>width – fill parent, height - 320 pixels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0C95FF9-6C9A-40E3-8D77-D3CC36E69508}" type="slidenum">
              <a:rPr lang="en-US" smtClean="0"/>
              <a:t>69</a:t>
            </a:fld>
            <a:endParaRPr lang="en-US"/>
          </a:p>
        </p:txBody>
      </p:sp>
    </p:spTree>
    <p:extLst>
      <p:ext uri="{BB962C8B-B14F-4D97-AF65-F5344CB8AC3E}">
        <p14:creationId xmlns:p14="http://schemas.microsoft.com/office/powerpoint/2010/main" val="2776219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HZL8 – width – fill parent, height - 20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HZL9 – width – fill parent, height - 20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HZL8 – width –10 pixels, height - fill parent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0C95FF9-6C9A-40E3-8D77-D3CC36E69508}" type="slidenum">
              <a:rPr lang="en-US" smtClean="0"/>
              <a:t>70</a:t>
            </a:fld>
            <a:endParaRPr lang="en-US"/>
          </a:p>
        </p:txBody>
      </p:sp>
    </p:spTree>
    <p:extLst>
      <p:ext uri="{BB962C8B-B14F-4D97-AF65-F5344CB8AC3E}">
        <p14:creationId xmlns:p14="http://schemas.microsoft.com/office/powerpoint/2010/main" val="426897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VERTL1 – width – fill parent, height - fill parent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HZL2 – width – automatic, height – 80</a:t>
            </a:r>
            <a:r>
              <a:rPr lang="en-US" baseline="0" dirty="0" smtClean="0"/>
              <a:t> pixels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HZL3 – width – fill parent, height</a:t>
            </a:r>
            <a:r>
              <a:rPr lang="en-US" baseline="0" dirty="0" smtClean="0"/>
              <a:t> </a:t>
            </a:r>
            <a:r>
              <a:rPr lang="en-US" dirty="0" smtClean="0"/>
              <a:t>– automatic</a:t>
            </a:r>
            <a:endParaRPr lang="en-US" baseline="0" dirty="0" smtClean="0"/>
          </a:p>
          <a:p>
            <a:r>
              <a:rPr lang="en-US" dirty="0" smtClean="0"/>
              <a:t>HZL4 – width – automatic, height – 80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HZL5 – width – fill parent, height – automatic</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HZL6 – width – automatic, height</a:t>
            </a:r>
            <a:r>
              <a:rPr lang="en-US" baseline="0" dirty="0" smtClean="0"/>
              <a:t> – 80 pixels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HZL7 – width – automatic, height – fill parent</a:t>
            </a:r>
          </a:p>
          <a:p>
            <a:endParaRPr lang="en-US" dirty="0"/>
          </a:p>
        </p:txBody>
      </p:sp>
      <p:sp>
        <p:nvSpPr>
          <p:cNvPr id="4" name="Slide Number Placeholder 3"/>
          <p:cNvSpPr>
            <a:spLocks noGrp="1"/>
          </p:cNvSpPr>
          <p:nvPr>
            <p:ph type="sldNum" sz="quarter" idx="10"/>
          </p:nvPr>
        </p:nvSpPr>
        <p:spPr/>
        <p:txBody>
          <a:bodyPr/>
          <a:lstStyle/>
          <a:p>
            <a:fld id="{D0C95FF9-6C9A-40E3-8D77-D3CC36E69508}" type="slidenum">
              <a:rPr lang="en-US" smtClean="0"/>
              <a:t>71</a:t>
            </a:fld>
            <a:endParaRPr lang="en-US"/>
          </a:p>
        </p:txBody>
      </p:sp>
    </p:spTree>
    <p:extLst>
      <p:ext uri="{BB962C8B-B14F-4D97-AF65-F5344CB8AC3E}">
        <p14:creationId xmlns:p14="http://schemas.microsoft.com/office/powerpoint/2010/main" val="131552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E2D3A4-FD3D-46D6-8CF8-F93322E1AF2E}" type="datetime1">
              <a:rPr lang="en-US" smtClean="0"/>
              <a:t>3/23/2016</a:t>
            </a:fld>
            <a:endParaRPr lang="en-US"/>
          </a:p>
        </p:txBody>
      </p:sp>
      <p:sp>
        <p:nvSpPr>
          <p:cNvPr id="5" name="Footer Placeholder 4"/>
          <p:cNvSpPr>
            <a:spLocks noGrp="1"/>
          </p:cNvSpPr>
          <p:nvPr>
            <p:ph type="ftr" sz="quarter" idx="11"/>
          </p:nvPr>
        </p:nvSpPr>
        <p:spPr/>
        <p:txBody>
          <a:bodyPr/>
          <a:lstStyle/>
          <a:p>
            <a:r>
              <a:rPr lang="en-US" smtClean="0"/>
              <a:t>John Robinson at Rowan University</a:t>
            </a:r>
            <a:endParaRPr lang="en-US"/>
          </a:p>
        </p:txBody>
      </p:sp>
      <p:sp>
        <p:nvSpPr>
          <p:cNvPr id="6" name="Slide Number Placeholder 5"/>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30458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CD20D0-5C39-4700-94E3-3657B95DF1E2}" type="datetime1">
              <a:rPr lang="en-US" smtClean="0"/>
              <a:t>3/23/2016</a:t>
            </a:fld>
            <a:endParaRPr lang="en-US"/>
          </a:p>
        </p:txBody>
      </p:sp>
      <p:sp>
        <p:nvSpPr>
          <p:cNvPr id="5" name="Footer Placeholder 4"/>
          <p:cNvSpPr>
            <a:spLocks noGrp="1"/>
          </p:cNvSpPr>
          <p:nvPr>
            <p:ph type="ftr" sz="quarter" idx="11"/>
          </p:nvPr>
        </p:nvSpPr>
        <p:spPr/>
        <p:txBody>
          <a:bodyPr/>
          <a:lstStyle/>
          <a:p>
            <a:r>
              <a:rPr lang="en-US" smtClean="0"/>
              <a:t>John Robinson at Rowan University</a:t>
            </a:r>
            <a:endParaRPr lang="en-US"/>
          </a:p>
        </p:txBody>
      </p:sp>
      <p:sp>
        <p:nvSpPr>
          <p:cNvPr id="6" name="Slide Number Placeholder 5"/>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37498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24B6BA-17F0-489B-ADF3-C0AB583F2BEB}" type="datetime1">
              <a:rPr lang="en-US" smtClean="0"/>
              <a:t>3/23/2016</a:t>
            </a:fld>
            <a:endParaRPr lang="en-US"/>
          </a:p>
        </p:txBody>
      </p:sp>
      <p:sp>
        <p:nvSpPr>
          <p:cNvPr id="5" name="Footer Placeholder 4"/>
          <p:cNvSpPr>
            <a:spLocks noGrp="1"/>
          </p:cNvSpPr>
          <p:nvPr>
            <p:ph type="ftr" sz="quarter" idx="11"/>
          </p:nvPr>
        </p:nvSpPr>
        <p:spPr/>
        <p:txBody>
          <a:bodyPr/>
          <a:lstStyle/>
          <a:p>
            <a:r>
              <a:rPr lang="en-US" smtClean="0"/>
              <a:t>John Robinson at Rowan University</a:t>
            </a:r>
            <a:endParaRPr lang="en-US"/>
          </a:p>
        </p:txBody>
      </p:sp>
      <p:sp>
        <p:nvSpPr>
          <p:cNvPr id="6" name="Slide Number Placeholder 5"/>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1545843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C096B7-ED65-494E-ACDD-F97A7DC82900}" type="datetime1">
              <a:rPr lang="en-US" smtClean="0"/>
              <a:t>3/23/2016</a:t>
            </a:fld>
            <a:endParaRPr lang="en-US"/>
          </a:p>
        </p:txBody>
      </p:sp>
      <p:sp>
        <p:nvSpPr>
          <p:cNvPr id="5" name="Footer Placeholder 4"/>
          <p:cNvSpPr>
            <a:spLocks noGrp="1"/>
          </p:cNvSpPr>
          <p:nvPr>
            <p:ph type="ftr" sz="quarter" idx="11"/>
          </p:nvPr>
        </p:nvSpPr>
        <p:spPr/>
        <p:txBody>
          <a:bodyPr/>
          <a:lstStyle/>
          <a:p>
            <a:r>
              <a:rPr lang="en-US" smtClean="0"/>
              <a:t>John Robinson at Rowan University</a:t>
            </a:r>
            <a:endParaRPr lang="en-US"/>
          </a:p>
        </p:txBody>
      </p:sp>
      <p:sp>
        <p:nvSpPr>
          <p:cNvPr id="6" name="Slide Number Placeholder 5"/>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350288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D59814-917D-4075-9164-F431DF850245}" type="datetime1">
              <a:rPr lang="en-US" smtClean="0"/>
              <a:t>3/23/2016</a:t>
            </a:fld>
            <a:endParaRPr lang="en-US"/>
          </a:p>
        </p:txBody>
      </p:sp>
      <p:sp>
        <p:nvSpPr>
          <p:cNvPr id="5" name="Footer Placeholder 4"/>
          <p:cNvSpPr>
            <a:spLocks noGrp="1"/>
          </p:cNvSpPr>
          <p:nvPr>
            <p:ph type="ftr" sz="quarter" idx="11"/>
          </p:nvPr>
        </p:nvSpPr>
        <p:spPr/>
        <p:txBody>
          <a:bodyPr/>
          <a:lstStyle/>
          <a:p>
            <a:r>
              <a:rPr lang="en-US" smtClean="0"/>
              <a:t>John Robinson at Rowan University</a:t>
            </a:r>
            <a:endParaRPr lang="en-US"/>
          </a:p>
        </p:txBody>
      </p:sp>
      <p:sp>
        <p:nvSpPr>
          <p:cNvPr id="6" name="Slide Number Placeholder 5"/>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161619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D8683C-B8CC-4054-8E66-33205BBD260A}" type="datetime1">
              <a:rPr lang="en-US" smtClean="0"/>
              <a:t>3/23/2016</a:t>
            </a:fld>
            <a:endParaRPr lang="en-US"/>
          </a:p>
        </p:txBody>
      </p:sp>
      <p:sp>
        <p:nvSpPr>
          <p:cNvPr id="6" name="Footer Placeholder 5"/>
          <p:cNvSpPr>
            <a:spLocks noGrp="1"/>
          </p:cNvSpPr>
          <p:nvPr>
            <p:ph type="ftr" sz="quarter" idx="11"/>
          </p:nvPr>
        </p:nvSpPr>
        <p:spPr/>
        <p:txBody>
          <a:bodyPr/>
          <a:lstStyle/>
          <a:p>
            <a:r>
              <a:rPr lang="en-US" smtClean="0"/>
              <a:t>John Robinson at Rowan University</a:t>
            </a:r>
            <a:endParaRPr lang="en-US"/>
          </a:p>
        </p:txBody>
      </p:sp>
      <p:sp>
        <p:nvSpPr>
          <p:cNvPr id="7" name="Slide Number Placeholder 6"/>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2317257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A7546B-D8AE-4111-A4D5-573030E2DB3D}" type="datetime1">
              <a:rPr lang="en-US" smtClean="0"/>
              <a:t>3/23/2016</a:t>
            </a:fld>
            <a:endParaRPr lang="en-US"/>
          </a:p>
        </p:txBody>
      </p:sp>
      <p:sp>
        <p:nvSpPr>
          <p:cNvPr id="8" name="Footer Placeholder 7"/>
          <p:cNvSpPr>
            <a:spLocks noGrp="1"/>
          </p:cNvSpPr>
          <p:nvPr>
            <p:ph type="ftr" sz="quarter" idx="11"/>
          </p:nvPr>
        </p:nvSpPr>
        <p:spPr/>
        <p:txBody>
          <a:bodyPr/>
          <a:lstStyle/>
          <a:p>
            <a:r>
              <a:rPr lang="en-US" smtClean="0"/>
              <a:t>John Robinson at Rowan University</a:t>
            </a:r>
            <a:endParaRPr lang="en-US"/>
          </a:p>
        </p:txBody>
      </p:sp>
      <p:sp>
        <p:nvSpPr>
          <p:cNvPr id="9" name="Slide Number Placeholder 8"/>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91642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D55321-A5DD-4A8A-9948-18E9D9A55909}" type="datetime1">
              <a:rPr lang="en-US" smtClean="0"/>
              <a:t>3/23/2016</a:t>
            </a:fld>
            <a:endParaRPr lang="en-US"/>
          </a:p>
        </p:txBody>
      </p:sp>
      <p:sp>
        <p:nvSpPr>
          <p:cNvPr id="4" name="Footer Placeholder 3"/>
          <p:cNvSpPr>
            <a:spLocks noGrp="1"/>
          </p:cNvSpPr>
          <p:nvPr>
            <p:ph type="ftr" sz="quarter" idx="11"/>
          </p:nvPr>
        </p:nvSpPr>
        <p:spPr/>
        <p:txBody>
          <a:bodyPr/>
          <a:lstStyle/>
          <a:p>
            <a:r>
              <a:rPr lang="en-US" smtClean="0"/>
              <a:t>John Robinson at Rowan University</a:t>
            </a:r>
            <a:endParaRPr lang="en-US"/>
          </a:p>
        </p:txBody>
      </p:sp>
      <p:sp>
        <p:nvSpPr>
          <p:cNvPr id="5" name="Slide Number Placeholder 4"/>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410737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88749-0648-47FE-B5F8-8761A663674C}" type="datetime1">
              <a:rPr lang="en-US" smtClean="0"/>
              <a:t>3/23/2016</a:t>
            </a:fld>
            <a:endParaRPr lang="en-US"/>
          </a:p>
        </p:txBody>
      </p:sp>
      <p:sp>
        <p:nvSpPr>
          <p:cNvPr id="3" name="Footer Placeholder 2"/>
          <p:cNvSpPr>
            <a:spLocks noGrp="1"/>
          </p:cNvSpPr>
          <p:nvPr>
            <p:ph type="ftr" sz="quarter" idx="11"/>
          </p:nvPr>
        </p:nvSpPr>
        <p:spPr/>
        <p:txBody>
          <a:bodyPr/>
          <a:lstStyle/>
          <a:p>
            <a:r>
              <a:rPr lang="en-US" smtClean="0"/>
              <a:t>John Robinson at Rowan University</a:t>
            </a:r>
            <a:endParaRPr lang="en-US"/>
          </a:p>
        </p:txBody>
      </p:sp>
      <p:sp>
        <p:nvSpPr>
          <p:cNvPr id="4" name="Slide Number Placeholder 3"/>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3376277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EF71B0-4E2C-48B5-B317-8FC2A5CA0967}" type="datetime1">
              <a:rPr lang="en-US" smtClean="0"/>
              <a:t>3/23/2016</a:t>
            </a:fld>
            <a:endParaRPr lang="en-US"/>
          </a:p>
        </p:txBody>
      </p:sp>
      <p:sp>
        <p:nvSpPr>
          <p:cNvPr id="6" name="Footer Placeholder 5"/>
          <p:cNvSpPr>
            <a:spLocks noGrp="1"/>
          </p:cNvSpPr>
          <p:nvPr>
            <p:ph type="ftr" sz="quarter" idx="11"/>
          </p:nvPr>
        </p:nvSpPr>
        <p:spPr/>
        <p:txBody>
          <a:bodyPr/>
          <a:lstStyle/>
          <a:p>
            <a:r>
              <a:rPr lang="en-US" smtClean="0"/>
              <a:t>John Robinson at Rowan University</a:t>
            </a:r>
            <a:endParaRPr lang="en-US"/>
          </a:p>
        </p:txBody>
      </p:sp>
      <p:sp>
        <p:nvSpPr>
          <p:cNvPr id="7" name="Slide Number Placeholder 6"/>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375252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833B94-1E71-4524-A8B4-2F13EB420798}" type="datetime1">
              <a:rPr lang="en-US" smtClean="0"/>
              <a:t>3/23/2016</a:t>
            </a:fld>
            <a:endParaRPr lang="en-US"/>
          </a:p>
        </p:txBody>
      </p:sp>
      <p:sp>
        <p:nvSpPr>
          <p:cNvPr id="6" name="Footer Placeholder 5"/>
          <p:cNvSpPr>
            <a:spLocks noGrp="1"/>
          </p:cNvSpPr>
          <p:nvPr>
            <p:ph type="ftr" sz="quarter" idx="11"/>
          </p:nvPr>
        </p:nvSpPr>
        <p:spPr/>
        <p:txBody>
          <a:bodyPr/>
          <a:lstStyle/>
          <a:p>
            <a:r>
              <a:rPr lang="en-US" smtClean="0"/>
              <a:t>John Robinson at Rowan University</a:t>
            </a:r>
            <a:endParaRPr lang="en-US"/>
          </a:p>
        </p:txBody>
      </p:sp>
      <p:sp>
        <p:nvSpPr>
          <p:cNvPr id="7" name="Slide Number Placeholder 6"/>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150376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EB4D79-E673-4E57-B686-DD931B3E6649}" type="datetime1">
              <a:rPr lang="en-US" smtClean="0"/>
              <a:t>3/23/2016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John Robinson at Rowan University</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DBF0E-C828-40FF-B6AE-933165B76452}" type="slidenum">
              <a:rPr lang="en-US" smtClean="0"/>
              <a:t>‹#›</a:t>
            </a:fld>
            <a:endParaRPr lang="en-US"/>
          </a:p>
        </p:txBody>
      </p:sp>
    </p:spTree>
    <p:extLst>
      <p:ext uri="{BB962C8B-B14F-4D97-AF65-F5344CB8AC3E}">
        <p14:creationId xmlns:p14="http://schemas.microsoft.com/office/powerpoint/2010/main" val="1588628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reativecommons.org/licenses/by/3.0"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robinsonj@rowan.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appinventor.mit.edu"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1"/>
          </p:nvPr>
        </p:nvSpPr>
        <p:spPr>
          <a:xfrm>
            <a:off x="4038600" y="5809956"/>
            <a:ext cx="4114800" cy="840369"/>
          </a:xfrm>
        </p:spPr>
        <p:txBody>
          <a:bodyPr/>
          <a:lstStyle/>
          <a:p>
            <a:r>
              <a:rPr lang="en-US" b="1" dirty="0"/>
              <a:t>Except as otherwise noted, the content of this document is </a:t>
            </a:r>
            <a:br>
              <a:rPr lang="en-US" b="1" dirty="0"/>
            </a:br>
            <a:r>
              <a:rPr lang="en-US" b="1" dirty="0"/>
              <a:t>licensed under the Creative Commons Attribution 3.0 License</a:t>
            </a:r>
            <a:endParaRPr lang="en-US" dirty="0"/>
          </a:p>
          <a:p>
            <a:r>
              <a:rPr lang="en-US" u="sng" dirty="0">
                <a:hlinkClick r:id="rId2"/>
              </a:rPr>
              <a:t>http://</a:t>
            </a:r>
            <a:r>
              <a:rPr lang="en-US" u="sng" dirty="0" smtClean="0">
                <a:hlinkClick r:id="rId2"/>
              </a:rPr>
              <a:t>creativecommons.org/licenses/by/3.0</a:t>
            </a:r>
            <a:endParaRPr lang="en-US" u="sng"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0180" y="482041"/>
            <a:ext cx="7560579" cy="5327915"/>
          </a:xfrm>
          <a:prstGeom prst="rect">
            <a:avLst/>
          </a:prstGeom>
        </p:spPr>
      </p:pic>
    </p:spTree>
    <p:extLst>
      <p:ext uri="{BB962C8B-B14F-4D97-AF65-F5344CB8AC3E}">
        <p14:creationId xmlns:p14="http://schemas.microsoft.com/office/powerpoint/2010/main" val="10218756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smtClean="0">
                <a:ea typeface="ＭＳ Ｐゴシック" panose="020B0600070205080204" pitchFamily="34" charset="-128"/>
              </a:rPr>
              <a:t>What Is a Computer Program?</a:t>
            </a:r>
          </a:p>
        </p:txBody>
      </p:sp>
      <p:sp>
        <p:nvSpPr>
          <p:cNvPr id="25603" name="Content Placeholder 2"/>
          <p:cNvSpPr>
            <a:spLocks noGrp="1"/>
          </p:cNvSpPr>
          <p:nvPr>
            <p:ph idx="1"/>
          </p:nvPr>
        </p:nvSpPr>
        <p:spPr/>
        <p:txBody>
          <a:bodyPr/>
          <a:lstStyle/>
          <a:p>
            <a:pPr marL="414772" indent="-414772"/>
            <a:r>
              <a:rPr lang="en-US" altLang="en-US" smtClean="0">
                <a:ea typeface="ＭＳ Ｐゴシック" panose="020B0600070205080204" pitchFamily="34" charset="-128"/>
              </a:rPr>
              <a:t>A computer program is a set of instructions that a computer follows to perform a task.</a:t>
            </a:r>
          </a:p>
          <a:p>
            <a:pPr marL="414772" indent="-414772"/>
            <a:r>
              <a:rPr lang="en-US" altLang="en-US" smtClean="0">
                <a:ea typeface="ＭＳ Ｐゴシック" panose="020B0600070205080204" pitchFamily="34" charset="-128"/>
              </a:rPr>
              <a:t>A computer is a device that follows instructions for manipulation and storing data.</a:t>
            </a:r>
          </a:p>
          <a:p>
            <a:pPr marL="414772" indent="-414772"/>
            <a:r>
              <a:rPr lang="en-US" altLang="en-US" smtClean="0">
                <a:ea typeface="ＭＳ Ｐゴシック" panose="020B0600070205080204" pitchFamily="34" charset="-128"/>
              </a:rPr>
              <a:t>When a computer is performing the instructions, we say it is </a:t>
            </a:r>
            <a:r>
              <a:rPr lang="en-US" altLang="en-US" i="1" smtClean="0">
                <a:ea typeface="ＭＳ Ｐゴシック" panose="020B0600070205080204" pitchFamily="34" charset="-128"/>
              </a:rPr>
              <a:t>running</a:t>
            </a:r>
            <a:r>
              <a:rPr lang="en-US" altLang="en-US" smtClean="0">
                <a:ea typeface="ＭＳ Ｐゴシック" panose="020B0600070205080204" pitchFamily="34" charset="-128"/>
              </a:rPr>
              <a:t> or </a:t>
            </a:r>
            <a:r>
              <a:rPr lang="en-US" altLang="en-US" i="1" smtClean="0">
                <a:ea typeface="ＭＳ Ｐゴシック" panose="020B0600070205080204" pitchFamily="34" charset="-128"/>
              </a:rPr>
              <a:t>executing</a:t>
            </a:r>
            <a:r>
              <a:rPr lang="en-US" altLang="en-US" smtClean="0">
                <a:ea typeface="ＭＳ Ｐゴシック" panose="020B0600070205080204" pitchFamily="34" charset="-128"/>
              </a:rPr>
              <a:t> the program.</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210335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smtClean="0">
                <a:ea typeface="ＭＳ Ｐゴシック" panose="020B0600070205080204" pitchFamily="34" charset="-128"/>
              </a:rPr>
              <a:t>What Is a Computer Program?</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Algorithms and Programming Languages</a:t>
            </a:r>
          </a:p>
          <a:p>
            <a:pPr marL="414772" indent="-414772">
              <a:buFont typeface="Arial"/>
              <a:buChar char="•"/>
              <a:defRPr/>
            </a:pPr>
            <a:r>
              <a:rPr lang="en-US" sz="2540" dirty="0"/>
              <a:t>An algorithm is a set of well-defined, logical steps that must be taken in order to perform a task.</a:t>
            </a:r>
          </a:p>
          <a:p>
            <a:pPr marL="414772" indent="-414772">
              <a:buFont typeface="Arial"/>
              <a:buChar char="•"/>
              <a:defRPr/>
            </a:pPr>
            <a:r>
              <a:rPr lang="en-US" sz="2540" dirty="0"/>
              <a:t>The instructions have to be translated into machine language.</a:t>
            </a:r>
          </a:p>
          <a:p>
            <a:pPr marL="414772" indent="-414772">
              <a:buFont typeface="Arial"/>
              <a:buChar char="•"/>
              <a:defRPr/>
            </a:pPr>
            <a:r>
              <a:rPr lang="en-US" sz="2540" dirty="0"/>
              <a:t>In machine language, each instruction is represented by a binary number.</a:t>
            </a:r>
          </a:p>
          <a:p>
            <a:pPr marL="414772" indent="-414772">
              <a:buFont typeface="Arial"/>
              <a:buChar char="•"/>
              <a:defRPr/>
            </a:pPr>
            <a:r>
              <a:rPr lang="en-US" sz="2540" dirty="0"/>
              <a:t>A binary number is a number that has only ones and zeros. Here is an example.</a:t>
            </a:r>
          </a:p>
          <a:p>
            <a:pPr eaLnBrk="1" hangingPunct="1">
              <a:buFont typeface="Times New Roman" charset="0"/>
              <a:buNone/>
              <a:defRPr/>
            </a:pPr>
            <a:r>
              <a:rPr lang="en-US" sz="2540" dirty="0">
                <a:latin typeface="Courier New"/>
                <a:cs typeface="Courier New"/>
              </a:rPr>
              <a:t>	1011010000000101</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251556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n-US" smtClean="0">
                <a:ea typeface="ＭＳ Ｐゴシック" panose="020B0600070205080204" pitchFamily="34" charset="-128"/>
              </a:rPr>
              <a:t>What Is a Computer Program?</a:t>
            </a:r>
          </a:p>
        </p:txBody>
      </p:sp>
      <p:sp>
        <p:nvSpPr>
          <p:cNvPr id="27651" name="Content Placeholder 2"/>
          <p:cNvSpPr>
            <a:spLocks noGrp="1"/>
          </p:cNvSpPr>
          <p:nvPr>
            <p:ph idx="1"/>
          </p:nvPr>
        </p:nvSpPr>
        <p:spPr/>
        <p:txBody>
          <a:bodyPr/>
          <a:lstStyle/>
          <a:p>
            <a:pPr marL="0" indent="0">
              <a:buNone/>
              <a:defRPr/>
            </a:pPr>
            <a:r>
              <a:rPr lang="en-US" dirty="0" smtClean="0"/>
              <a:t>Algorithms and Programming Languages</a:t>
            </a:r>
          </a:p>
          <a:p>
            <a:pPr marL="414772" indent="-414772">
              <a:buFont typeface="Arial" charset="0"/>
              <a:buChar char="•"/>
              <a:defRPr/>
            </a:pPr>
            <a:r>
              <a:rPr lang="en-US" sz="2540" dirty="0"/>
              <a:t>Each language has its own syntax.</a:t>
            </a:r>
          </a:p>
          <a:p>
            <a:pPr marL="414772" indent="-414772">
              <a:buFont typeface="Arial" charset="0"/>
              <a:buChar char="•"/>
              <a:defRPr/>
            </a:pPr>
            <a:r>
              <a:rPr lang="en-US" sz="2540" dirty="0"/>
              <a:t>Syntax is a set of rules that must be strictly followed.</a:t>
            </a:r>
          </a:p>
          <a:p>
            <a:pPr marL="414772" indent="-414772">
              <a:buFont typeface="Arial" charset="0"/>
              <a:buChar char="•"/>
              <a:defRPr/>
            </a:pPr>
            <a:r>
              <a:rPr lang="en-US" sz="2540" dirty="0"/>
              <a:t>In traditional programming languages you convert your algorithm into a set of </a:t>
            </a:r>
            <a:r>
              <a:rPr lang="en-US" sz="2540" i="1" dirty="0"/>
              <a:t>statements</a:t>
            </a:r>
            <a:r>
              <a:rPr lang="en-US" sz="2540" dirty="0"/>
              <a:t>.</a:t>
            </a:r>
          </a:p>
          <a:p>
            <a:pPr marL="414772" indent="-414772">
              <a:buFont typeface="Arial" charset="0"/>
              <a:buChar char="•"/>
              <a:defRPr/>
            </a:pPr>
            <a:r>
              <a:rPr lang="en-US" sz="2540" dirty="0"/>
              <a:t>Programmers call the statements </a:t>
            </a:r>
            <a:r>
              <a:rPr lang="en-US" sz="2540" i="1" dirty="0"/>
              <a:t>code.</a:t>
            </a:r>
            <a:endParaRPr lang="en-US" sz="2540" dirty="0"/>
          </a:p>
          <a:p>
            <a:pPr marL="414772" indent="-414772">
              <a:buFont typeface="Arial" charset="0"/>
              <a:buChar char="•"/>
              <a:defRPr/>
            </a:pPr>
            <a:r>
              <a:rPr lang="en-US" sz="2540" dirty="0"/>
              <a:t>An </a:t>
            </a:r>
            <a:r>
              <a:rPr lang="en-US" sz="2540" i="1" dirty="0"/>
              <a:t>executable program</a:t>
            </a:r>
            <a:r>
              <a:rPr lang="en-US" sz="2540" dirty="0"/>
              <a:t> is a file containing machine language instructions that can be directly executed by the computer.</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991866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smtClean="0">
                <a:ea typeface="ＭＳ Ｐゴシック" panose="020B0600070205080204" pitchFamily="34" charset="-128"/>
              </a:rPr>
              <a:t>What Is a Computer Program?</a:t>
            </a:r>
          </a:p>
        </p:txBody>
      </p:sp>
      <p:sp>
        <p:nvSpPr>
          <p:cNvPr id="28675"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Programming with App Inventor</a:t>
            </a:r>
          </a:p>
          <a:p>
            <a:pPr eaLnBrk="1" hangingPunct="1">
              <a:buFont typeface="Arial" panose="020B0604020202020204" pitchFamily="34" charset="0"/>
              <a:buChar char="•"/>
            </a:pPr>
            <a:r>
              <a:rPr lang="en-US" altLang="en-US" sz="2540">
                <a:ea typeface="ＭＳ Ｐゴシック" panose="020B0600070205080204" pitchFamily="34" charset="-128"/>
              </a:rPr>
              <a:t>Beginning programmers frequently make typing mistakes resulting in </a:t>
            </a:r>
            <a:r>
              <a:rPr lang="en-US" altLang="en-US" sz="2540" i="1">
                <a:ea typeface="ＭＳ Ｐゴシック" panose="020B0600070205080204" pitchFamily="34" charset="-128"/>
              </a:rPr>
              <a:t>syntax</a:t>
            </a:r>
            <a:r>
              <a:rPr lang="en-US" altLang="en-US" sz="2540">
                <a:ea typeface="ＭＳ Ｐゴシック" panose="020B0600070205080204" pitchFamily="34" charset="-128"/>
              </a:rPr>
              <a:t> </a:t>
            </a:r>
            <a:r>
              <a:rPr lang="en-US" altLang="en-US" sz="2540" i="1">
                <a:ea typeface="ＭＳ Ｐゴシック" panose="020B0600070205080204" pitchFamily="34" charset="-128"/>
              </a:rPr>
              <a:t>errors</a:t>
            </a:r>
            <a:r>
              <a:rPr lang="en-US" altLang="en-US" sz="2540">
                <a:ea typeface="ＭＳ Ｐゴシック" panose="020B0600070205080204" pitchFamily="34" charset="-128"/>
              </a:rPr>
              <a:t>.</a:t>
            </a:r>
          </a:p>
          <a:p>
            <a:pPr eaLnBrk="1" hangingPunct="1">
              <a:buFont typeface="Arial" panose="020B0604020202020204" pitchFamily="34" charset="0"/>
              <a:buChar char="•"/>
            </a:pPr>
            <a:r>
              <a:rPr lang="en-US" altLang="en-US" sz="2540">
                <a:ea typeface="ＭＳ Ｐゴシック" panose="020B0600070205080204" pitchFamily="34" charset="-128"/>
              </a:rPr>
              <a:t>In App Inventor, syntax errors never happen, because you do not type programming statements.</a:t>
            </a:r>
          </a:p>
          <a:p>
            <a:pPr eaLnBrk="1" hangingPunct="1">
              <a:buFont typeface="Arial" panose="020B0604020202020204" pitchFamily="34" charset="0"/>
              <a:buChar char="•"/>
            </a:pPr>
            <a:r>
              <a:rPr lang="en-US" altLang="en-US" sz="2540">
                <a:ea typeface="ＭＳ Ｐゴシック" panose="020B0600070205080204" pitchFamily="34" charset="-128"/>
              </a:rPr>
              <a:t>Instead you drag and drop </a:t>
            </a:r>
            <a:r>
              <a:rPr lang="en-US" altLang="en-US" sz="2540" i="1">
                <a:ea typeface="ＭＳ Ｐゴシック" panose="020B0600070205080204" pitchFamily="34" charset="-128"/>
              </a:rPr>
              <a:t>code</a:t>
            </a:r>
            <a:r>
              <a:rPr lang="en-US" altLang="en-US" sz="2540">
                <a:ea typeface="ＭＳ Ｐゴシック" panose="020B0600070205080204" pitchFamily="34" charset="-128"/>
              </a:rPr>
              <a:t> </a:t>
            </a:r>
            <a:r>
              <a:rPr lang="en-US" altLang="en-US" sz="2540" i="1">
                <a:ea typeface="ＭＳ Ｐゴシック" panose="020B0600070205080204" pitchFamily="34" charset="-128"/>
              </a:rPr>
              <a:t>blocks</a:t>
            </a:r>
            <a:r>
              <a:rPr lang="en-US" altLang="en-US" sz="2540">
                <a:ea typeface="ＭＳ Ｐゴシック" panose="020B0600070205080204" pitchFamily="34" charset="-128"/>
              </a:rPr>
              <a:t>.</a:t>
            </a:r>
          </a:p>
          <a:p>
            <a:pPr eaLnBrk="1" hangingPunct="1">
              <a:buFont typeface="Arial" panose="020B0604020202020204" pitchFamily="34" charset="0"/>
              <a:buChar char="•"/>
            </a:pPr>
            <a:r>
              <a:rPr lang="en-US" altLang="en-US" sz="2540">
                <a:ea typeface="ＭＳ Ｐゴシック" panose="020B0600070205080204" pitchFamily="34" charset="-128"/>
              </a:rPr>
              <a:t>The blocks can be “snapped” together like pieces of a puzzle.</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846484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29699"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Each time you work with App Inventor you will perform the following steps: </a:t>
            </a:r>
          </a:p>
          <a:p>
            <a:pPr lvl="1">
              <a:buFont typeface="Times New Roman" panose="02020603050405020304" pitchFamily="18" charset="0"/>
              <a:buChar char="•"/>
            </a:pPr>
            <a:r>
              <a:rPr lang="en-US" altLang="en-US" smtClean="0">
                <a:ea typeface="Arial Unicode MS" panose="020B0604020202020204" pitchFamily="34" charset="-128"/>
              </a:rPr>
              <a:t>Open a browser and go to the App Inventor website.</a:t>
            </a:r>
          </a:p>
          <a:p>
            <a:pPr lvl="1">
              <a:buFont typeface="Times New Roman" panose="02020603050405020304" pitchFamily="18" charset="0"/>
              <a:buChar char="•"/>
            </a:pPr>
            <a:r>
              <a:rPr lang="en-US" altLang="en-US" smtClean="0">
                <a:ea typeface="Arial Unicode MS" panose="020B0604020202020204" pitchFamily="34" charset="-128"/>
              </a:rPr>
              <a:t>Either create a new project or open an existing project.</a:t>
            </a:r>
          </a:p>
          <a:p>
            <a:pPr lvl="1">
              <a:buFont typeface="Times New Roman" panose="02020603050405020304" pitchFamily="18" charset="0"/>
              <a:buChar char="•"/>
            </a:pPr>
            <a:r>
              <a:rPr lang="en-US" altLang="en-US" smtClean="0">
                <a:ea typeface="Arial Unicode MS" panose="020B0604020202020204" pitchFamily="34" charset="-128"/>
              </a:rPr>
              <a:t>Open The Blocks Editor.</a:t>
            </a:r>
          </a:p>
          <a:p>
            <a:pPr lvl="1">
              <a:buFont typeface="Times New Roman" panose="02020603050405020304" pitchFamily="18" charset="0"/>
              <a:buChar char="•"/>
            </a:pPr>
            <a:r>
              <a:rPr lang="en-US" altLang="en-US" smtClean="0">
                <a:ea typeface="Arial Unicode MS" panose="020B0604020202020204" pitchFamily="34" charset="-128"/>
              </a:rPr>
              <a:t>Connect either the Android emulator or an actual Android device.</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372810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The Designer</a:t>
            </a:r>
          </a:p>
          <a:p>
            <a:pPr eaLnBrk="1" hangingPunct="1">
              <a:buFont typeface="Times New Roman" charset="0"/>
              <a:buNone/>
              <a:defRPr/>
            </a:pPr>
            <a:r>
              <a:rPr lang="en-US" sz="2540" dirty="0">
                <a:ea typeface="Arial Unicode MS" charset="0"/>
              </a:rPr>
              <a:t>The Designer is organized into the following columns</a:t>
            </a:r>
            <a:r>
              <a:rPr lang="en-US" dirty="0"/>
              <a:t>:</a:t>
            </a:r>
            <a:endParaRPr lang="en-US" dirty="0" smtClean="0"/>
          </a:p>
          <a:p>
            <a:pPr marL="518465" indent="-414772">
              <a:buFont typeface="Arial"/>
              <a:buChar char="•"/>
              <a:defRPr/>
            </a:pPr>
            <a:r>
              <a:rPr lang="en-US" sz="2540" dirty="0"/>
              <a:t>The Pallet column.</a:t>
            </a:r>
          </a:p>
          <a:p>
            <a:pPr marL="518465" indent="-414772">
              <a:buFont typeface="Arial"/>
              <a:buChar char="•"/>
              <a:defRPr/>
            </a:pPr>
            <a:r>
              <a:rPr lang="en-US" sz="2540" dirty="0"/>
              <a:t>The Viewer column.</a:t>
            </a:r>
          </a:p>
          <a:p>
            <a:pPr marL="518465" indent="-414772">
              <a:buFont typeface="Arial"/>
              <a:buChar char="•"/>
              <a:defRPr/>
            </a:pPr>
            <a:r>
              <a:rPr lang="en-US" sz="2540" dirty="0"/>
              <a:t>The Components column.</a:t>
            </a:r>
          </a:p>
          <a:p>
            <a:pPr marL="518465" indent="-414772">
              <a:buFont typeface="Arial"/>
              <a:buChar char="•"/>
              <a:defRPr/>
            </a:pPr>
            <a:r>
              <a:rPr lang="en-US" sz="2540" dirty="0"/>
              <a:t>The Media column.</a:t>
            </a:r>
          </a:p>
          <a:p>
            <a:pPr marL="518465" indent="-414772">
              <a:buFont typeface="Arial"/>
              <a:buChar char="•"/>
              <a:defRPr/>
            </a:pPr>
            <a:r>
              <a:rPr lang="en-US" sz="2540" dirty="0"/>
              <a:t>The Properties column.</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80272"/>
            <a:ext cx="760730" cy="145415"/>
          </a:xfrm>
          <a:prstGeom prst="rect">
            <a:avLst/>
          </a:prstGeom>
          <a:noFill/>
          <a:ln w="9525">
            <a:noFill/>
            <a:miter lim="800000"/>
            <a:headEnd/>
            <a:tailEnd/>
          </a:ln>
        </p:spPr>
      </p:pic>
    </p:spTree>
    <p:extLst>
      <p:ext uri="{BB962C8B-B14F-4D97-AF65-F5344CB8AC3E}">
        <p14:creationId xmlns:p14="http://schemas.microsoft.com/office/powerpoint/2010/main" val="3324784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pic>
        <p:nvPicPr>
          <p:cNvPr id="31748"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71684" y="1604329"/>
            <a:ext cx="6044314" cy="452495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444512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The Palette Column</a:t>
            </a:r>
          </a:p>
          <a:p>
            <a:pPr marL="414772" indent="-414772">
              <a:buFont typeface="Arial"/>
              <a:buChar char="•"/>
              <a:defRPr/>
            </a:pPr>
            <a:r>
              <a:rPr lang="en-US" dirty="0" smtClean="0"/>
              <a:t>The Pallet provides a list of components.</a:t>
            </a:r>
          </a:p>
          <a:p>
            <a:pPr marL="414772" indent="-414772">
              <a:buFont typeface="Arial"/>
              <a:buChar char="•"/>
              <a:defRPr/>
            </a:pPr>
            <a:r>
              <a:rPr lang="en-US" dirty="0" smtClean="0"/>
              <a:t>A </a:t>
            </a:r>
            <a:r>
              <a:rPr lang="en-US" i="1" dirty="0" smtClean="0"/>
              <a:t>component</a:t>
            </a:r>
            <a:r>
              <a:rPr lang="en-US" dirty="0" smtClean="0"/>
              <a:t> is an item that performs a specific purpose within an app.</a:t>
            </a:r>
            <a:endParaRPr lang="en-US" dirty="0"/>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1431118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3795" name="Content Placeholder 2"/>
          <p:cNvSpPr>
            <a:spLocks noGrp="1"/>
          </p:cNvSpPr>
          <p:nvPr>
            <p:ph idx="1"/>
          </p:nvPr>
        </p:nvSpPr>
        <p:spPr>
          <a:xfrm>
            <a:off x="1879239" y="1631693"/>
            <a:ext cx="8227583" cy="4524955"/>
          </a:xfrm>
        </p:spPr>
        <p:txBody>
          <a:bodyPr/>
          <a:lstStyle/>
          <a:p>
            <a:pPr marL="0" indent="0"/>
            <a:r>
              <a:rPr lang="en-US" altLang="en-US" smtClean="0">
                <a:ea typeface="ＭＳ Ｐゴシック" panose="020B0600070205080204" pitchFamily="34" charset="-128"/>
              </a:rPr>
              <a:t>The different sections of the palette are:</a:t>
            </a:r>
          </a:p>
          <a:p>
            <a:pPr marL="777697" lvl="1" indent="-414772"/>
            <a:r>
              <a:rPr lang="en-US" altLang="en-US" b="1" i="1" smtClean="0">
                <a:ea typeface="Arial Unicode MS" panose="020B0604020202020204" pitchFamily="34" charset="-128"/>
              </a:rPr>
              <a:t>User interface </a:t>
            </a:r>
            <a:r>
              <a:rPr lang="en-US" altLang="en-US" smtClean="0">
                <a:ea typeface="Arial Unicode MS" panose="020B0604020202020204" pitchFamily="34" charset="-128"/>
              </a:rPr>
              <a:t>– The fundamental component for building an app’s screen.</a:t>
            </a:r>
          </a:p>
          <a:p>
            <a:pPr marL="777697" lvl="1" indent="-414772"/>
            <a:r>
              <a:rPr lang="en-US" altLang="en-US" b="1" i="1" smtClean="0">
                <a:ea typeface="Arial Unicode MS" panose="020B0604020202020204" pitchFamily="34" charset="-128"/>
              </a:rPr>
              <a:t>Layout</a:t>
            </a:r>
            <a:r>
              <a:rPr lang="en-US" altLang="en-US" smtClean="0">
                <a:ea typeface="Arial Unicode MS" panose="020B0604020202020204" pitchFamily="34" charset="-128"/>
              </a:rPr>
              <a:t> – Provides components for organizing other components on the app’s screen.</a:t>
            </a:r>
          </a:p>
          <a:p>
            <a:pPr marL="777697" lvl="1" indent="-414772"/>
            <a:r>
              <a:rPr lang="en-US" altLang="en-US" b="1" i="1" smtClean="0">
                <a:ea typeface="Arial Unicode MS" panose="020B0604020202020204" pitchFamily="34" charset="-128"/>
              </a:rPr>
              <a:t>Media</a:t>
            </a:r>
            <a:r>
              <a:rPr lang="en-US" altLang="en-US" smtClean="0">
                <a:ea typeface="Arial Unicode MS" panose="020B0604020202020204" pitchFamily="34" charset="-128"/>
              </a:rPr>
              <a:t> – </a:t>
            </a:r>
          </a:p>
          <a:p>
            <a:pPr marL="1140623" lvl="2" indent="-414772"/>
            <a:r>
              <a:rPr lang="en-US" altLang="en-US" smtClean="0">
                <a:ea typeface="Arial Unicode MS" panose="020B0604020202020204" pitchFamily="34" charset="-128"/>
              </a:rPr>
              <a:t>Provides components for taking photos. </a:t>
            </a:r>
          </a:p>
          <a:p>
            <a:pPr marL="1140623" lvl="2" indent="-414772"/>
            <a:r>
              <a:rPr lang="en-US" altLang="en-US" smtClean="0">
                <a:ea typeface="Arial Unicode MS" panose="020B0604020202020204" pitchFamily="34" charset="-128"/>
              </a:rPr>
              <a:t>Recording and playing videos.</a:t>
            </a:r>
          </a:p>
          <a:p>
            <a:pPr marL="1140623" lvl="2" indent="-414772"/>
            <a:r>
              <a:rPr lang="en-US" altLang="en-US" smtClean="0">
                <a:ea typeface="Arial Unicode MS" panose="020B0604020202020204" pitchFamily="34" charset="-128"/>
              </a:rPr>
              <a:t>Recording and playing sounds.</a:t>
            </a:r>
          </a:p>
          <a:p>
            <a:pPr marL="1140623" lvl="2" indent="-414772"/>
            <a:r>
              <a:rPr lang="en-US" altLang="en-US" smtClean="0">
                <a:ea typeface="Arial Unicode MS" panose="020B0604020202020204" pitchFamily="34" charset="-128"/>
              </a:rPr>
              <a:t>Picking Images.</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7491052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4819" name="Content Placeholder 2"/>
          <p:cNvSpPr>
            <a:spLocks noGrp="1"/>
          </p:cNvSpPr>
          <p:nvPr>
            <p:ph idx="1"/>
          </p:nvPr>
        </p:nvSpPr>
        <p:spPr/>
        <p:txBody>
          <a:bodyPr/>
          <a:lstStyle/>
          <a:p>
            <a:pPr marL="0" indent="0"/>
            <a:r>
              <a:rPr lang="en-US" altLang="en-US" smtClean="0">
                <a:ea typeface="ＭＳ Ｐゴシック" panose="020B0600070205080204" pitchFamily="34" charset="-128"/>
              </a:rPr>
              <a:t>The different sections of the palette are:</a:t>
            </a:r>
          </a:p>
          <a:p>
            <a:pPr marL="777697" lvl="1" indent="-414772"/>
            <a:r>
              <a:rPr lang="en-US" altLang="en-US" b="1" i="1" smtClean="0">
                <a:ea typeface="Arial Unicode MS" panose="020B0604020202020204" pitchFamily="34" charset="-128"/>
              </a:rPr>
              <a:t>Drawing and Animation</a:t>
            </a:r>
            <a:r>
              <a:rPr lang="en-US" altLang="en-US" smtClean="0">
                <a:ea typeface="Arial Unicode MS" panose="020B0604020202020204" pitchFamily="34" charset="-128"/>
              </a:rPr>
              <a:t> – Provides components for creating simple drawings and animations.</a:t>
            </a:r>
          </a:p>
          <a:p>
            <a:pPr marL="777697" lvl="1" indent="-414772"/>
            <a:r>
              <a:rPr lang="en-US" altLang="en-US" b="1" i="1" smtClean="0">
                <a:ea typeface="Arial Unicode MS" panose="020B0604020202020204" pitchFamily="34" charset="-128"/>
              </a:rPr>
              <a:t>Sensors</a:t>
            </a:r>
            <a:r>
              <a:rPr lang="en-US" altLang="en-US" smtClean="0">
                <a:ea typeface="Arial Unicode MS" panose="020B0604020202020204" pitchFamily="34" charset="-128"/>
              </a:rPr>
              <a:t> – Allows your app to access the device’s accelerometer.</a:t>
            </a:r>
          </a:p>
          <a:p>
            <a:pPr marL="777697" lvl="1" indent="-414772"/>
            <a:r>
              <a:rPr lang="en-US" altLang="en-US" b="1" i="1" smtClean="0">
                <a:ea typeface="Arial Unicode MS" panose="020B0604020202020204" pitchFamily="34" charset="-128"/>
              </a:rPr>
              <a:t>Social</a:t>
            </a:r>
            <a:r>
              <a:rPr lang="en-US" altLang="en-US" smtClean="0">
                <a:ea typeface="Arial Unicode MS" panose="020B0604020202020204" pitchFamily="34" charset="-128"/>
              </a:rPr>
              <a:t> – Works with the phones contact list.</a:t>
            </a:r>
          </a:p>
          <a:p>
            <a:pPr marL="777697" lvl="1" indent="-414772"/>
            <a:r>
              <a:rPr lang="en-US" altLang="en-US" b="1" i="1" smtClean="0">
                <a:ea typeface="Arial Unicode MS" panose="020B0604020202020204" pitchFamily="34" charset="-128"/>
              </a:rPr>
              <a:t>Storage</a:t>
            </a:r>
            <a:r>
              <a:rPr lang="en-US" altLang="en-US" smtClean="0">
                <a:ea typeface="Arial Unicode MS" panose="020B0604020202020204" pitchFamily="34" charset="-128"/>
              </a:rPr>
              <a:t> – These components store data locally on a device or remotely on the Web server.</a:t>
            </a:r>
          </a:p>
          <a:p>
            <a:pPr marL="777697" lvl="1" indent="-414772"/>
            <a:r>
              <a:rPr lang="en-US" altLang="en-US" b="1" i="1" smtClean="0">
                <a:ea typeface="Arial Unicode MS" panose="020B0604020202020204" pitchFamily="34" charset="-128"/>
              </a:rPr>
              <a:t>Connectivity</a:t>
            </a:r>
            <a:r>
              <a:rPr lang="en-US" altLang="en-US" smtClean="0">
                <a:ea typeface="Arial Unicode MS" panose="020B0604020202020204" pitchFamily="34" charset="-128"/>
              </a:rPr>
              <a:t> – Provides components for launching external applications.</a:t>
            </a:r>
          </a:p>
          <a:p>
            <a:pPr marL="0" indent="0"/>
            <a:endParaRPr lang="en-US" altLang="en-US" sz="254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878993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5"/>
          <p:cNvSpPr>
            <a:spLocks noGrp="1"/>
          </p:cNvSpPr>
          <p:nvPr>
            <p:ph type="title"/>
          </p:nvPr>
        </p:nvSpPr>
        <p:spPr/>
        <p:txBody>
          <a:bodyPr/>
          <a:lstStyle/>
          <a:p>
            <a:pPr eaLnBrk="1" hangingPunct="1"/>
            <a:r>
              <a:rPr lang="en-US" altLang="en-US" dirty="0" smtClean="0">
                <a:ea typeface="ＭＳ Ｐゴシック" panose="020B0600070205080204" pitchFamily="34" charset="-128"/>
              </a:rPr>
              <a:t>Agenda – Day 1</a:t>
            </a:r>
          </a:p>
        </p:txBody>
      </p:sp>
      <p:sp>
        <p:nvSpPr>
          <p:cNvPr id="18435" name="Content Placeholder 6"/>
          <p:cNvSpPr>
            <a:spLocks noGrp="1"/>
          </p:cNvSpPr>
          <p:nvPr>
            <p:ph idx="1"/>
          </p:nvPr>
        </p:nvSpPr>
        <p:spPr/>
        <p:txBody>
          <a:bodyPr/>
          <a:lstStyle/>
          <a:p>
            <a:pPr marL="414772" indent="-414772"/>
            <a:r>
              <a:rPr lang="en-US" altLang="en-US" dirty="0" smtClean="0">
                <a:ea typeface="ＭＳ Ｐゴシック" panose="020B0600070205080204" pitchFamily="34" charset="-128"/>
              </a:rPr>
              <a:t>Introduction</a:t>
            </a:r>
          </a:p>
          <a:p>
            <a:pPr marL="414772" indent="-414772"/>
            <a:r>
              <a:rPr lang="en-US" altLang="en-US" dirty="0" smtClean="0">
                <a:ea typeface="ＭＳ Ｐゴシック" panose="020B0600070205080204" pitchFamily="34" charset="-128"/>
              </a:rPr>
              <a:t>What is a computer program?</a:t>
            </a:r>
          </a:p>
          <a:p>
            <a:pPr marL="414772" indent="-414772"/>
            <a:r>
              <a:rPr lang="en-US" altLang="en-US" dirty="0" smtClean="0">
                <a:ea typeface="ＭＳ Ｐゴシック" panose="020B0600070205080204" pitchFamily="34" charset="-128"/>
              </a:rPr>
              <a:t>Introducing App Inventor</a:t>
            </a:r>
          </a:p>
          <a:p>
            <a:pPr marL="414772" indent="-414772"/>
            <a:r>
              <a:rPr lang="en-US" altLang="en-US" dirty="0" smtClean="0">
                <a:ea typeface="ＭＳ Ｐゴシック" panose="020B0600070205080204" pitchFamily="34" charset="-128"/>
              </a:rPr>
              <a:t>Getting hands on with App Inventor</a:t>
            </a:r>
          </a:p>
          <a:p>
            <a:pPr marL="414772" indent="-414772"/>
            <a:r>
              <a:rPr lang="en-US" altLang="en-US" dirty="0" smtClean="0">
                <a:ea typeface="ＭＳ Ｐゴシック" panose="020B0600070205080204" pitchFamily="34" charset="-128"/>
              </a:rPr>
              <a:t>Lunch Break</a:t>
            </a:r>
          </a:p>
          <a:p>
            <a:pPr marL="414772" indent="-414772"/>
            <a:r>
              <a:rPr lang="en-US" altLang="en-US" dirty="0" smtClean="0">
                <a:ea typeface="ＭＳ Ｐゴシック" panose="020B0600070205080204" pitchFamily="34" charset="-128"/>
              </a:rPr>
              <a:t>Creating the Mole Mash Game</a:t>
            </a:r>
          </a:p>
          <a:p>
            <a:pPr marL="414772" indent="-414772"/>
            <a:endParaRPr lang="en-US" altLang="en-US" dirty="0"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151696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5843" name="Content Placeholder 2"/>
          <p:cNvSpPr>
            <a:spLocks noGrp="1"/>
          </p:cNvSpPr>
          <p:nvPr>
            <p:ph idx="1"/>
          </p:nvPr>
        </p:nvSpPr>
        <p:spPr>
          <a:xfrm>
            <a:off x="1719381" y="4234045"/>
            <a:ext cx="8227584" cy="2930708"/>
          </a:xfrm>
        </p:spPr>
        <p:txBody>
          <a:bodyPr/>
          <a:lstStyle/>
          <a:p>
            <a:r>
              <a:rPr lang="en-US" altLang="en-US" sz="2177">
                <a:ea typeface="ＭＳ Ｐゴシック" panose="020B0600070205080204" pitchFamily="34" charset="-128"/>
              </a:rPr>
              <a:t>The Viewer Column</a:t>
            </a:r>
          </a:p>
          <a:p>
            <a:pPr lvl="1">
              <a:buFont typeface="Times New Roman" panose="02020603050405020304" pitchFamily="18" charset="0"/>
              <a:buChar char="•"/>
            </a:pPr>
            <a:r>
              <a:rPr lang="en-US" altLang="en-US" sz="2177">
                <a:ea typeface="Arial Unicode MS" panose="020B0604020202020204" pitchFamily="34" charset="-128"/>
              </a:rPr>
              <a:t>You design an apps </a:t>
            </a:r>
            <a:r>
              <a:rPr lang="en-US" altLang="en-US" sz="2177" i="1">
                <a:ea typeface="Arial Unicode MS" panose="020B0604020202020204" pitchFamily="34" charset="-128"/>
              </a:rPr>
              <a:t>user interface </a:t>
            </a:r>
            <a:r>
              <a:rPr lang="en-US" altLang="en-US" sz="2177">
                <a:ea typeface="Arial Unicode MS" panose="020B0604020202020204" pitchFamily="34" charset="-128"/>
              </a:rPr>
              <a:t>by dragging components from the Pallet onto the simulated screen in the Viewer.</a:t>
            </a:r>
          </a:p>
          <a:p>
            <a:pPr lvl="1">
              <a:buFont typeface="Times New Roman" panose="02020603050405020304" pitchFamily="18" charset="0"/>
              <a:buChar char="•"/>
            </a:pPr>
            <a:r>
              <a:rPr lang="en-US" altLang="en-US" sz="2177">
                <a:ea typeface="Arial Unicode MS" panose="020B0604020202020204" pitchFamily="34" charset="-128"/>
              </a:rPr>
              <a:t>Components you place on the simulated screen in the Viewer might appear slightly different on the emulator screen.</a:t>
            </a:r>
          </a:p>
        </p:txBody>
      </p:sp>
      <p:pic>
        <p:nvPicPr>
          <p:cNvPr id="3584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2656" y="1355183"/>
            <a:ext cx="5281034" cy="287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817981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6867" name="Content Placeholder 2"/>
          <p:cNvSpPr>
            <a:spLocks noGrp="1"/>
          </p:cNvSpPr>
          <p:nvPr>
            <p:ph sz="half" idx="1"/>
          </p:nvPr>
        </p:nvSpPr>
        <p:spPr/>
        <p:txBody>
          <a:bodyPr/>
          <a:lstStyle/>
          <a:p>
            <a:pPr marL="0" indent="0"/>
            <a:r>
              <a:rPr lang="en-US" altLang="en-US" smtClean="0">
                <a:ea typeface="ＭＳ Ｐゴシック" panose="020B0600070205080204" pitchFamily="34" charset="-128"/>
              </a:rPr>
              <a:t>Notice the shapes of the text boxes and buttons are slightly different between the two screens.</a:t>
            </a:r>
          </a:p>
          <a:p>
            <a:pPr marL="0" indent="0"/>
            <a:endParaRPr lang="en-US" altLang="en-US" smtClean="0">
              <a:ea typeface="ＭＳ Ｐゴシック" panose="020B0600070205080204" pitchFamily="34" charset="-128"/>
            </a:endParaRPr>
          </a:p>
        </p:txBody>
      </p:sp>
      <p:pic>
        <p:nvPicPr>
          <p:cNvPr id="36868"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62248" y="1715221"/>
            <a:ext cx="4045384" cy="430317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80272"/>
            <a:ext cx="760730" cy="145415"/>
          </a:xfrm>
          <a:prstGeom prst="rect">
            <a:avLst/>
          </a:prstGeom>
          <a:noFill/>
          <a:ln w="9525">
            <a:noFill/>
            <a:miter lim="800000"/>
            <a:headEnd/>
            <a:tailEnd/>
          </a:ln>
        </p:spPr>
      </p:pic>
    </p:spTree>
    <p:extLst>
      <p:ext uri="{BB962C8B-B14F-4D97-AF65-F5344CB8AC3E}">
        <p14:creationId xmlns:p14="http://schemas.microsoft.com/office/powerpoint/2010/main" val="3666219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The Components </a:t>
            </a:r>
            <a:r>
              <a:rPr lang="en-US" dirty="0"/>
              <a:t>C</a:t>
            </a:r>
            <a:r>
              <a:rPr lang="en-US" dirty="0" smtClean="0"/>
              <a:t>olumn</a:t>
            </a:r>
          </a:p>
          <a:p>
            <a:pPr marL="362925" lvl="1" indent="0">
              <a:buNone/>
              <a:defRPr/>
            </a:pPr>
            <a:r>
              <a:rPr lang="en-US" dirty="0" smtClean="0"/>
              <a:t>Shows a hierarchical </a:t>
            </a:r>
            <a:r>
              <a:rPr lang="en-US" dirty="0"/>
              <a:t>t</a:t>
            </a:r>
            <a:r>
              <a:rPr lang="en-US" dirty="0" smtClean="0"/>
              <a:t>ree listing all of the components that you have placed your app.</a:t>
            </a:r>
          </a:p>
          <a:p>
            <a:pPr marL="0" indent="0">
              <a:buNone/>
              <a:defRPr/>
            </a:pPr>
            <a:r>
              <a:rPr lang="en-US" dirty="0"/>
              <a:t>The </a:t>
            </a:r>
            <a:r>
              <a:rPr lang="en-US" dirty="0" smtClean="0"/>
              <a:t>Media Column</a:t>
            </a:r>
            <a:endParaRPr lang="en-US" dirty="0"/>
          </a:p>
          <a:p>
            <a:pPr marL="362925" lvl="1" indent="0">
              <a:buNone/>
              <a:defRPr/>
            </a:pPr>
            <a:r>
              <a:rPr lang="en-US" dirty="0"/>
              <a:t>Allows you to manage the media files (images, videos, and audio files)</a:t>
            </a:r>
            <a:r>
              <a:rPr lang="en-US" dirty="0" smtClean="0"/>
              <a:t>.</a:t>
            </a:r>
          </a:p>
          <a:p>
            <a:pPr eaLnBrk="1" hangingPunct="1">
              <a:buFont typeface="Times New Roman" charset="0"/>
              <a:buNone/>
              <a:defRPr/>
            </a:pPr>
            <a:endParaRPr lang="en-US" dirty="0"/>
          </a:p>
          <a:p>
            <a:pPr eaLnBrk="1" hangingPunct="1">
              <a:buFont typeface="Times New Roman" charset="0"/>
              <a:buNone/>
              <a:defRPr/>
            </a:pPr>
            <a:endParaRPr lang="en-US" dirty="0"/>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6445123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8915"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The Properties Column</a:t>
            </a:r>
          </a:p>
          <a:p>
            <a:pPr eaLnBrk="1" hangingPunct="1"/>
            <a:r>
              <a:rPr lang="en-US" altLang="en-US" sz="2540">
                <a:ea typeface="ＭＳ Ｐゴシック" panose="020B0600070205080204" pitchFamily="34" charset="-128"/>
              </a:rPr>
              <a:t>A Components appearance and other characteristics are determined here. Here are some examples:</a:t>
            </a:r>
          </a:p>
          <a:p>
            <a:pPr eaLnBrk="1" hangingPunct="1">
              <a:buFont typeface="Arial" panose="020B0604020202020204" pitchFamily="34" charset="0"/>
              <a:buChar char="•"/>
            </a:pPr>
            <a:r>
              <a:rPr lang="en-US" altLang="en-US" sz="2540" b="1" i="1">
                <a:ea typeface="ＭＳ Ｐゴシック" panose="020B0600070205080204" pitchFamily="34" charset="-128"/>
              </a:rPr>
              <a:t>Label component </a:t>
            </a:r>
            <a:r>
              <a:rPr lang="en-US" altLang="en-US" sz="2540">
                <a:ea typeface="ＭＳ Ｐゴシック" panose="020B0600070205080204" pitchFamily="34" charset="-128"/>
              </a:rPr>
              <a:t>– To display text on your devices screen.</a:t>
            </a:r>
          </a:p>
          <a:p>
            <a:pPr eaLnBrk="1" hangingPunct="1">
              <a:buFont typeface="Arial" panose="020B0604020202020204" pitchFamily="34" charset="0"/>
              <a:buChar char="•"/>
            </a:pPr>
            <a:r>
              <a:rPr lang="en-US" altLang="en-US" sz="2540" b="1" i="1">
                <a:ea typeface="ＭＳ Ｐゴシック" panose="020B0600070205080204" pitchFamily="34" charset="-128"/>
              </a:rPr>
              <a:t>Image component</a:t>
            </a:r>
            <a:r>
              <a:rPr lang="en-US" altLang="en-US" sz="2540">
                <a:ea typeface="ＭＳ Ｐゴシック" panose="020B0600070205080204" pitchFamily="34" charset="-128"/>
              </a:rPr>
              <a:t> – To display an image under the  device’s screen.</a:t>
            </a:r>
            <a:endParaRPr lang="en-US" altLang="en-US" sz="2177">
              <a:ea typeface="ＭＳ Ｐゴシック" panose="020B0600070205080204" pitchFamily="34" charset="-128"/>
            </a:endParaRPr>
          </a:p>
          <a:p>
            <a:pPr eaLnBrk="1" hangingPunct="1">
              <a:buFont typeface="Arial" panose="020B0604020202020204" pitchFamily="34" charset="0"/>
              <a:buChar char="•"/>
            </a:pPr>
            <a:r>
              <a:rPr lang="en-US" altLang="en-US" sz="2540" b="1" i="1">
                <a:ea typeface="ＭＳ Ｐゴシック" panose="020B0600070205080204" pitchFamily="34" charset="-128"/>
              </a:rPr>
              <a:t>Sound component</a:t>
            </a:r>
            <a:r>
              <a:rPr lang="en-US" altLang="en-US" sz="2540">
                <a:ea typeface="ＭＳ Ｐゴシック" panose="020B0600070205080204" pitchFamily="34" charset="-128"/>
              </a:rPr>
              <a:t> – If you want the app to play a sound.</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8938780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9939"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Block</a:t>
            </a:r>
            <a:r>
              <a:rPr lang="fr-FR" altLang="en-US" smtClean="0">
                <a:ea typeface="ＭＳ Ｐゴシック" panose="020B0600070205080204" pitchFamily="34" charset="-128"/>
              </a:rPr>
              <a:t>’</a:t>
            </a:r>
            <a:r>
              <a:rPr lang="en-US" altLang="ja-JP" smtClean="0">
                <a:ea typeface="ＭＳ Ｐゴシック" panose="020B0600070205080204" pitchFamily="34" charset="-128"/>
              </a:rPr>
              <a:t>s Editor</a:t>
            </a:r>
          </a:p>
          <a:p>
            <a:pPr eaLnBrk="1" hangingPunct="1"/>
            <a:r>
              <a:rPr lang="en-US" altLang="en-US" sz="2540">
                <a:ea typeface="ＭＳ Ｐゴシック" panose="020B0600070205080204" pitchFamily="34" charset="-128"/>
              </a:rPr>
              <a:t>A block is a shape that looks like a puzzle piece.</a:t>
            </a:r>
          </a:p>
        </p:txBody>
      </p:sp>
      <p:pic>
        <p:nvPicPr>
          <p:cNvPr id="3994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7020" y="2875983"/>
            <a:ext cx="6561329" cy="166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319683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40963"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The blocks column is organized in the following manner:</a:t>
            </a:r>
          </a:p>
          <a:p>
            <a:pPr eaLnBrk="1" hangingPunct="1">
              <a:buFont typeface="Arial" panose="020B0604020202020204" pitchFamily="34" charset="0"/>
              <a:buChar char="•"/>
            </a:pPr>
            <a:r>
              <a:rPr lang="en-US" altLang="en-US" sz="2540" b="1" i="1">
                <a:ea typeface="ＭＳ Ｐゴシック" panose="020B0600070205080204" pitchFamily="34" charset="-128"/>
              </a:rPr>
              <a:t>Built-In</a:t>
            </a:r>
            <a:r>
              <a:rPr lang="en-US" altLang="en-US" sz="2540">
                <a:ea typeface="ＭＳ Ｐゴシック" panose="020B0600070205080204" pitchFamily="34" charset="-128"/>
              </a:rPr>
              <a:t> – The basic blocks that make up the App Inventor language.</a:t>
            </a:r>
          </a:p>
          <a:p>
            <a:pPr eaLnBrk="1" hangingPunct="1">
              <a:buFont typeface="Arial" panose="020B0604020202020204" pitchFamily="34" charset="0"/>
              <a:buChar char="•"/>
            </a:pPr>
            <a:r>
              <a:rPr lang="en-US" altLang="en-US" sz="2540" b="1" i="1">
                <a:ea typeface="ＭＳ Ｐゴシック" panose="020B0600070205080204" pitchFamily="34" charset="-128"/>
              </a:rPr>
              <a:t>Screen1 </a:t>
            </a:r>
            <a:r>
              <a:rPr lang="en-US" altLang="en-US" sz="2540">
                <a:ea typeface="ＭＳ Ｐゴシック" panose="020B0600070205080204" pitchFamily="34" charset="-128"/>
              </a:rPr>
              <a:t>– Each time you add a component to Screen1 in the Designer, a set of component blocks are added to the section.</a:t>
            </a:r>
          </a:p>
          <a:p>
            <a:pPr eaLnBrk="1" hangingPunct="1">
              <a:buFont typeface="Arial" panose="020B0604020202020204" pitchFamily="34" charset="0"/>
              <a:buChar char="•"/>
            </a:pPr>
            <a:r>
              <a:rPr lang="en-US" altLang="en-US" sz="2540" b="1" i="1">
                <a:ea typeface="ＭＳ Ｐゴシック" panose="020B0600070205080204" pitchFamily="34" charset="-128"/>
              </a:rPr>
              <a:t>Any component</a:t>
            </a:r>
            <a:r>
              <a:rPr lang="en-US" altLang="en-US" sz="2540">
                <a:ea typeface="ＭＳ Ｐゴシック" panose="020B0600070205080204" pitchFamily="34" charset="-128"/>
              </a:rPr>
              <a:t> – Allows a programmer to work with any component in the app. </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902024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pic>
        <p:nvPicPr>
          <p:cNvPr id="41987"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36223" y="1991730"/>
            <a:ext cx="4916676" cy="3750154"/>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344942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43011" name="Content Placeholder 2"/>
          <p:cNvSpPr>
            <a:spLocks noGrp="1"/>
          </p:cNvSpPr>
          <p:nvPr>
            <p:ph sz="half" idx="1"/>
          </p:nvPr>
        </p:nvSpPr>
        <p:spPr/>
        <p:txBody>
          <a:bodyPr/>
          <a:lstStyle/>
          <a:p>
            <a:pPr marL="0" indent="0"/>
            <a:r>
              <a:rPr lang="en-US" altLang="en-US" smtClean="0">
                <a:ea typeface="ＭＳ Ｐゴシック" panose="020B0600070205080204" pitchFamily="34" charset="-128"/>
              </a:rPr>
              <a:t>The Built-in blocks</a:t>
            </a:r>
          </a:p>
          <a:p>
            <a:pPr marL="0" indent="0"/>
            <a:r>
              <a:rPr lang="en-US" altLang="en-US" sz="2540">
                <a:ea typeface="ＭＳ Ｐゴシック" panose="020B0600070205080204" pitchFamily="34" charset="-128"/>
              </a:rPr>
              <a:t>Figure 1-23 Shows what happens when you click </a:t>
            </a:r>
            <a:r>
              <a:rPr lang="en-US" altLang="en-US" sz="2540" i="1">
                <a:ea typeface="ＭＳ Ｐゴシック" panose="020B0600070205080204" pitchFamily="34" charset="-128"/>
              </a:rPr>
              <a:t>Math</a:t>
            </a:r>
          </a:p>
        </p:txBody>
      </p:sp>
      <p:pic>
        <p:nvPicPr>
          <p:cNvPr id="43012"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62248" y="2363289"/>
            <a:ext cx="4045384" cy="3007036"/>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2707479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sp>
        <p:nvSpPr>
          <p:cNvPr id="44035" name="Content Placeholder 2"/>
          <p:cNvSpPr>
            <a:spLocks noGrp="1"/>
          </p:cNvSpPr>
          <p:nvPr>
            <p:ph idx="1"/>
          </p:nvPr>
        </p:nvSpPr>
        <p:spPr>
          <a:xfrm>
            <a:off x="1980049" y="2806856"/>
            <a:ext cx="8227583" cy="4524955"/>
          </a:xfrm>
        </p:spPr>
        <p:txBody>
          <a:bodyPr/>
          <a:lstStyle/>
          <a:p>
            <a:pPr eaLnBrk="1" hangingPunct="1"/>
            <a:r>
              <a:rPr lang="en-US" altLang="en-US" sz="2540">
                <a:ea typeface="ＭＳ Ｐゴシック" panose="020B0600070205080204" pitchFamily="34" charset="-128"/>
              </a:rPr>
              <a:t>The top part of the App Inventor screen shows the following items:</a:t>
            </a:r>
          </a:p>
          <a:p>
            <a:pPr eaLnBrk="1" hangingPunct="1">
              <a:buFont typeface="Arial" panose="020B0604020202020204" pitchFamily="34" charset="0"/>
              <a:buChar char="•"/>
            </a:pPr>
            <a:r>
              <a:rPr lang="en-US" altLang="en-US" sz="2540" b="1" i="1">
                <a:ea typeface="ＭＳ Ｐゴシック" panose="020B0600070205080204" pitchFamily="34" charset="-128"/>
              </a:rPr>
              <a:t>Project </a:t>
            </a:r>
            <a:r>
              <a:rPr lang="en-US" altLang="en-US" sz="2540">
                <a:ea typeface="ＭＳ Ｐゴシック" panose="020B0600070205080204" pitchFamily="34" charset="-128"/>
              </a:rPr>
              <a:t>– Start, save, and export projects.</a:t>
            </a:r>
          </a:p>
          <a:p>
            <a:pPr eaLnBrk="1" hangingPunct="1">
              <a:buFont typeface="Arial" panose="020B0604020202020204" pitchFamily="34" charset="0"/>
              <a:buChar char="•"/>
            </a:pPr>
            <a:r>
              <a:rPr lang="en-US" altLang="en-US" sz="2540" b="1" i="1">
                <a:ea typeface="ＭＳ Ｐゴシック" panose="020B0600070205080204" pitchFamily="34" charset="-128"/>
              </a:rPr>
              <a:t>Connect</a:t>
            </a:r>
            <a:r>
              <a:rPr lang="en-US" altLang="en-US" sz="2540">
                <a:ea typeface="ＭＳ Ｐゴシック" panose="020B0600070205080204" pitchFamily="34" charset="-128"/>
              </a:rPr>
              <a:t> – Connect to an Android device or the  Android emulator.</a:t>
            </a:r>
          </a:p>
          <a:p>
            <a:pPr eaLnBrk="1" hangingPunct="1">
              <a:buFont typeface="Arial" panose="020B0604020202020204" pitchFamily="34" charset="0"/>
              <a:buChar char="•"/>
            </a:pPr>
            <a:r>
              <a:rPr lang="en-US" altLang="en-US" sz="2540" b="1" i="1">
                <a:ea typeface="ＭＳ Ｐゴシック" panose="020B0600070205080204" pitchFamily="34" charset="-128"/>
              </a:rPr>
              <a:t>Build</a:t>
            </a:r>
            <a:r>
              <a:rPr lang="en-US" altLang="en-US" sz="2540">
                <a:ea typeface="ＭＳ Ｐゴシック" panose="020B0600070205080204" pitchFamily="34" charset="-128"/>
              </a:rPr>
              <a:t> – Package an app so it can be shared.</a:t>
            </a:r>
          </a:p>
          <a:p>
            <a:pPr eaLnBrk="1" hangingPunct="1">
              <a:buFont typeface="Arial" panose="020B0604020202020204" pitchFamily="34" charset="0"/>
              <a:buChar char="•"/>
            </a:pPr>
            <a:r>
              <a:rPr lang="en-US" altLang="en-US" sz="2540" b="1" i="1">
                <a:ea typeface="ＭＳ Ｐゴシック" panose="020B0600070205080204" pitchFamily="34" charset="-128"/>
              </a:rPr>
              <a:t>Help</a:t>
            </a:r>
            <a:r>
              <a:rPr lang="en-US" altLang="en-US" sz="2540">
                <a:ea typeface="ＭＳ Ｐゴシック" panose="020B0600070205080204" pitchFamily="34" charset="-128"/>
              </a:rPr>
              <a:t> – Provides access to documentation, tutorials, and the App Inventor forum.</a:t>
            </a:r>
          </a:p>
        </p:txBody>
      </p:sp>
      <p:pic>
        <p:nvPicPr>
          <p:cNvPr id="4403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4783" y="1558244"/>
            <a:ext cx="4916676" cy="110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1581567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45059" name="Content Placeholder 2"/>
          <p:cNvSpPr>
            <a:spLocks noGrp="1"/>
          </p:cNvSpPr>
          <p:nvPr>
            <p:ph idx="1"/>
          </p:nvPr>
        </p:nvSpPr>
        <p:spPr/>
        <p:txBody>
          <a:bodyPr/>
          <a:lstStyle/>
          <a:p>
            <a:pPr marL="414772" indent="-414772"/>
            <a:r>
              <a:rPr lang="en-US" altLang="en-US" sz="2540" b="1" i="1">
                <a:ea typeface="ＭＳ Ｐゴシック" panose="020B0600070205080204" pitchFamily="34" charset="-128"/>
              </a:rPr>
              <a:t>My Projects </a:t>
            </a:r>
            <a:r>
              <a:rPr lang="en-US" altLang="en-US" sz="2540">
                <a:ea typeface="ＭＳ Ｐゴシック" panose="020B0600070205080204" pitchFamily="34" charset="-128"/>
              </a:rPr>
              <a:t>– Displays a list of all the App Inventor projects that you have created.</a:t>
            </a:r>
          </a:p>
          <a:p>
            <a:pPr marL="414772" indent="-414772"/>
            <a:r>
              <a:rPr lang="en-US" altLang="en-US" sz="2540" b="1" i="1">
                <a:ea typeface="ＭＳ Ｐゴシック" panose="020B0600070205080204" pitchFamily="34" charset="-128"/>
              </a:rPr>
              <a:t>Guide</a:t>
            </a:r>
            <a:r>
              <a:rPr lang="en-US" altLang="en-US" sz="2540">
                <a:ea typeface="ＭＳ Ｐゴシック" panose="020B0600070205080204" pitchFamily="34" charset="-128"/>
              </a:rPr>
              <a:t> – Opens a separate Web page containing the App Inventor documentation.</a:t>
            </a:r>
          </a:p>
          <a:p>
            <a:pPr marL="414772" indent="-414772"/>
            <a:r>
              <a:rPr lang="en-US" altLang="en-US" sz="2540" b="1" i="1">
                <a:ea typeface="ＭＳ Ｐゴシック" panose="020B0600070205080204" pitchFamily="34" charset="-128"/>
              </a:rPr>
              <a:t>Report an Issue </a:t>
            </a:r>
            <a:r>
              <a:rPr lang="en-US" altLang="en-US" sz="2540">
                <a:ea typeface="ＭＳ Ｐゴシック" panose="020B0600070205080204" pitchFamily="34" charset="-128"/>
              </a:rPr>
              <a:t>– Takes you to the App Inventor support forum.</a:t>
            </a:r>
          </a:p>
          <a:p>
            <a:pPr marL="414772" indent="-414772"/>
            <a:endParaRPr lang="en-US" altLang="en-US"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2515868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3863"/>
          </a:xfrm>
        </p:spPr>
        <p:txBody>
          <a:bodyPr>
            <a:normAutofit fontScale="90000"/>
          </a:bodyPr>
          <a:lstStyle/>
          <a:p>
            <a:r>
              <a:rPr lang="en-US" b="1" dirty="0" smtClean="0"/>
              <a:t/>
            </a:r>
            <a:br>
              <a:rPr lang="en-US" b="1" dirty="0" smtClean="0"/>
            </a:br>
            <a:r>
              <a:rPr lang="en-US" b="1" dirty="0" smtClean="0"/>
              <a:t>Rowan </a:t>
            </a:r>
            <a:r>
              <a:rPr lang="en-US" b="1" dirty="0"/>
              <a:t>Academy of Mobile Programming (RAMP)</a:t>
            </a:r>
            <a:r>
              <a:rPr lang="en-US" dirty="0"/>
              <a:t/>
            </a:r>
            <a:br>
              <a:rPr lang="en-US" dirty="0"/>
            </a:br>
            <a:endParaRPr lang="en-US" dirty="0"/>
          </a:p>
        </p:txBody>
      </p:sp>
      <p:sp>
        <p:nvSpPr>
          <p:cNvPr id="3" name="Content Placeholder 2"/>
          <p:cNvSpPr>
            <a:spLocks noGrp="1"/>
          </p:cNvSpPr>
          <p:nvPr>
            <p:ph idx="1"/>
          </p:nvPr>
        </p:nvSpPr>
        <p:spPr>
          <a:xfrm>
            <a:off x="838200" y="1376445"/>
            <a:ext cx="10515600" cy="4879975"/>
          </a:xfrm>
        </p:spPr>
        <p:txBody>
          <a:bodyPr/>
          <a:lstStyle/>
          <a:p>
            <a:r>
              <a:rPr lang="en-US" dirty="0"/>
              <a:t>Mobile application programming can provide an authentic and engaging hook into computer science. The MIT App Inventor is a visual programming environment that enables students with no programming background to build apps for Android mobile devices. We </a:t>
            </a:r>
            <a:r>
              <a:rPr lang="en-US" dirty="0" smtClean="0"/>
              <a:t>will </a:t>
            </a:r>
            <a:r>
              <a:rPr lang="en-US" dirty="0"/>
              <a:t>use this </a:t>
            </a:r>
            <a:r>
              <a:rPr lang="en-US" dirty="0" smtClean="0"/>
              <a:t>at </a:t>
            </a:r>
            <a:r>
              <a:rPr lang="en-US" dirty="0"/>
              <a:t>Rowan University </a:t>
            </a:r>
            <a:r>
              <a:rPr lang="en-US" dirty="0" smtClean="0"/>
              <a:t>to </a:t>
            </a:r>
            <a:r>
              <a:rPr lang="en-US" dirty="0"/>
              <a:t>teach CS </a:t>
            </a:r>
            <a:r>
              <a:rPr lang="en-US" dirty="0" smtClean="0"/>
              <a:t>Principles to K-12 students and educators by </a:t>
            </a:r>
            <a:r>
              <a:rPr lang="en-US" dirty="0"/>
              <a:t>empowering </a:t>
            </a:r>
            <a:r>
              <a:rPr lang="en-US" dirty="0" smtClean="0"/>
              <a:t>them to </a:t>
            </a:r>
            <a:r>
              <a:rPr lang="en-US" dirty="0"/>
              <a:t>create their own mobile apps and engage them personally, as well as infusing energy and excitement into computer science education</a:t>
            </a:r>
            <a:r>
              <a:rPr lang="en-US" dirty="0" smtClean="0"/>
              <a:t>.</a:t>
            </a:r>
          </a:p>
          <a:p>
            <a:pPr marL="0" indent="0">
              <a:buNone/>
            </a:pPr>
            <a:r>
              <a:rPr lang="en-US" dirty="0" smtClean="0"/>
              <a:t> </a:t>
            </a:r>
            <a:endParaRPr lang="en-US" dirty="0"/>
          </a:p>
          <a:p>
            <a:pPr marL="0" indent="0">
              <a:buNone/>
            </a:pPr>
            <a:r>
              <a:rPr lang="en-US" b="1" u="sng" dirty="0" smtClean="0"/>
              <a:t>For more information contact:</a:t>
            </a:r>
          </a:p>
          <a:p>
            <a:pPr marL="0" indent="0">
              <a:buNone/>
            </a:pPr>
            <a:r>
              <a:rPr lang="en-US" dirty="0" smtClean="0"/>
              <a:t>John Robinson, </a:t>
            </a:r>
            <a:r>
              <a:rPr lang="en-US" dirty="0" smtClean="0">
                <a:hlinkClick r:id="rId2"/>
              </a:rPr>
              <a:t>robinsonj@rowan.edu</a:t>
            </a:r>
            <a:r>
              <a:rPr lang="en-US" dirty="0" smtClean="0"/>
              <a:t>, 856-256-4778</a:t>
            </a:r>
            <a:endParaRPr lang="en-US" dirty="0"/>
          </a:p>
          <a:p>
            <a:endParaRPr lang="en-US" dirty="0"/>
          </a:p>
        </p:txBody>
      </p:sp>
    </p:spTree>
    <p:extLst>
      <p:ext uri="{BB962C8B-B14F-4D97-AF65-F5344CB8AC3E}">
        <p14:creationId xmlns:p14="http://schemas.microsoft.com/office/powerpoint/2010/main" val="35406295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Managing Projects</a:t>
            </a:r>
          </a:p>
          <a:p>
            <a:pPr marL="414772" indent="-414772">
              <a:buFont typeface="Arial"/>
              <a:buChar char="•"/>
              <a:defRPr/>
            </a:pPr>
            <a:r>
              <a:rPr lang="en-US" sz="2540" dirty="0"/>
              <a:t>Get to the My Projects screen by going to </a:t>
            </a:r>
            <a:r>
              <a:rPr lang="en-US" sz="2540" dirty="0">
                <a:latin typeface="Courier New"/>
                <a:cs typeface="Courier New"/>
                <a:hlinkClick r:id="rId2"/>
              </a:rPr>
              <a:t>appinventor.mit.edu</a:t>
            </a:r>
            <a:r>
              <a:rPr lang="en-US" sz="2540" dirty="0"/>
              <a:t>.</a:t>
            </a:r>
          </a:p>
          <a:p>
            <a:pPr marL="414772" indent="-414772">
              <a:buFont typeface="Arial"/>
              <a:buChar char="•"/>
              <a:defRPr/>
            </a:pPr>
            <a:r>
              <a:rPr lang="en-US" sz="2540" dirty="0"/>
              <a:t>Click the </a:t>
            </a:r>
            <a:r>
              <a:rPr lang="en-US" sz="2540" i="1" dirty="0"/>
              <a:t>Create</a:t>
            </a:r>
            <a:r>
              <a:rPr lang="en-US" sz="2540" dirty="0"/>
              <a:t> button.</a:t>
            </a:r>
          </a:p>
          <a:p>
            <a:pPr marL="414772" indent="-414772">
              <a:buFont typeface="Arial"/>
              <a:buChar char="•"/>
              <a:defRPr/>
            </a:pPr>
            <a:endParaRPr lang="en-US" sz="2540" dirty="0"/>
          </a:p>
          <a:p>
            <a:pPr marL="414772" indent="-414772">
              <a:buFont typeface="Arial"/>
              <a:buChar char="•"/>
              <a:defRPr/>
            </a:pPr>
            <a:endParaRPr lang="en-US" sz="2540" dirty="0"/>
          </a:p>
          <a:p>
            <a:pPr marL="414772" indent="-414772">
              <a:buFont typeface="Arial"/>
              <a:buChar char="•"/>
              <a:defRPr/>
            </a:pPr>
            <a:endParaRPr lang="en-US" sz="2540" dirty="0"/>
          </a:p>
          <a:p>
            <a:pPr marL="414772" indent="-414772">
              <a:buFont typeface="Arial"/>
              <a:buChar char="•"/>
              <a:defRPr/>
            </a:pPr>
            <a:r>
              <a:rPr lang="en-US" sz="2540" dirty="0"/>
              <a:t>The </a:t>
            </a:r>
            <a:r>
              <a:rPr lang="en-US" sz="2540" i="1" dirty="0"/>
              <a:t>New</a:t>
            </a:r>
            <a:r>
              <a:rPr lang="en-US" sz="2540" dirty="0"/>
              <a:t> button creates a new project.</a:t>
            </a:r>
          </a:p>
          <a:p>
            <a:pPr marL="414772" indent="-414772">
              <a:buFont typeface="Arial"/>
              <a:buChar char="•"/>
              <a:defRPr/>
            </a:pPr>
            <a:r>
              <a:rPr lang="en-US" sz="2540" dirty="0"/>
              <a:t>The </a:t>
            </a:r>
            <a:r>
              <a:rPr lang="en-US" sz="2540" i="1" dirty="0"/>
              <a:t>Delete</a:t>
            </a:r>
            <a:r>
              <a:rPr lang="en-US" sz="2540" dirty="0"/>
              <a:t> button deletes the project.</a:t>
            </a:r>
          </a:p>
        </p:txBody>
      </p:sp>
      <p:pic>
        <p:nvPicPr>
          <p:cNvPr id="4608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928" y="3188329"/>
            <a:ext cx="3801999" cy="1625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dirty="0" smtClean="0"/>
              <a:t>John Robinson at Rowan University</a:t>
            </a:r>
            <a:endParaRPr lang="en-US" dirty="0"/>
          </a:p>
        </p:txBody>
      </p:sp>
      <p:pic>
        <p:nvPicPr>
          <p:cNvPr id="7" name="Picture 6" descr="Creative Commons License"/>
          <p:cNvPicPr/>
          <p:nvPr/>
        </p:nvPicPr>
        <p:blipFill>
          <a:blip r:embed="rId4"/>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687727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47107"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The App’s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Screen1 </a:t>
            </a:r>
            <a:r>
              <a:rPr lang="en-US" altLang="en-US" smtClean="0">
                <a:ea typeface="ＭＳ Ｐゴシック" panose="020B0600070205080204" pitchFamily="34" charset="-128"/>
              </a:rPr>
              <a:t>Component</a:t>
            </a:r>
          </a:p>
          <a:p>
            <a:pPr eaLnBrk="1" hangingPunct="1">
              <a:buFont typeface="Arial" panose="020B0604020202020204" pitchFamily="34" charset="0"/>
              <a:buChar char="•"/>
            </a:pPr>
            <a:r>
              <a:rPr lang="en-US" altLang="en-US" smtClean="0">
                <a:ea typeface="ＭＳ Ｐゴシック" panose="020B0600070205080204" pitchFamily="34" charset="-128"/>
              </a:rPr>
              <a:t>A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Screen</a:t>
            </a:r>
            <a:r>
              <a:rPr lang="en-US" altLang="en-US" smtClean="0">
                <a:ea typeface="ＭＳ Ｐゴシック" panose="020B0600070205080204" pitchFamily="34" charset="-128"/>
              </a:rPr>
              <a:t> is the most fundamental type of component.</a:t>
            </a:r>
          </a:p>
          <a:p>
            <a:pPr eaLnBrk="1" hangingPunct="1">
              <a:buFont typeface="Arial" panose="020B0604020202020204" pitchFamily="34" charset="0"/>
              <a:buChar char="•"/>
            </a:pPr>
            <a:r>
              <a:rPr lang="en-US" altLang="en-US" smtClean="0">
                <a:ea typeface="ＭＳ Ｐゴシック" panose="020B0600070205080204" pitchFamily="34" charset="-128"/>
              </a:rPr>
              <a:t>Each component in the app must have a unique name.</a:t>
            </a:r>
          </a:p>
          <a:p>
            <a:pPr eaLnBrk="1" hangingPunct="1">
              <a:buFont typeface="Arial" panose="020B0604020202020204" pitchFamily="34" charset="0"/>
              <a:buChar char="•"/>
            </a:pPr>
            <a:r>
              <a:rPr lang="en-US" altLang="en-US" smtClean="0">
                <a:ea typeface="ＭＳ Ｐゴシック" panose="020B0600070205080204" pitchFamily="34" charset="-128"/>
              </a:rPr>
              <a:t>By default an empty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Screen</a:t>
            </a:r>
            <a:r>
              <a:rPr lang="en-US" altLang="en-US" smtClean="0">
                <a:ea typeface="ＭＳ Ｐゴシック" panose="020B0600070205080204" pitchFamily="34" charset="-128"/>
              </a:rPr>
              <a:t> component is named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Screen1</a:t>
            </a:r>
            <a:r>
              <a:rPr lang="en-US" altLang="en-US" smtClean="0">
                <a:ea typeface="ＭＳ Ｐゴシック" panose="020B0600070205080204" pitchFamily="34" charset="-128"/>
              </a:rPr>
              <a:t>.</a:t>
            </a:r>
          </a:p>
          <a:p>
            <a:pPr eaLnBrk="1" hangingPunct="1">
              <a:buFont typeface="Arial" panose="020B0604020202020204" pitchFamily="34" charset="0"/>
              <a:buChar char="•"/>
            </a:pPr>
            <a:r>
              <a:rPr lang="en-US" altLang="en-US" smtClean="0">
                <a:ea typeface="ＭＳ Ｐゴシック" panose="020B0600070205080204" pitchFamily="34" charset="-128"/>
              </a:rPr>
              <a:t>You will want to change the default name to something meaningful.</a:t>
            </a:r>
          </a:p>
          <a:p>
            <a:pPr eaLnBrk="1" hangingPunct="1"/>
            <a:endParaRPr lang="en-US" altLang="en-US"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191049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48131"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94010" y="1604329"/>
            <a:ext cx="4399662" cy="452495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294233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49155" name="Content Placeholder 2"/>
          <p:cNvSpPr>
            <a:spLocks noGrp="1"/>
          </p:cNvSpPr>
          <p:nvPr>
            <p:ph idx="1"/>
          </p:nvPr>
        </p:nvSpPr>
        <p:spPr/>
        <p:txBody>
          <a:bodyPr/>
          <a:lstStyle/>
          <a:p>
            <a:r>
              <a:rPr lang="en-US" altLang="en-US" smtClean="0">
                <a:ea typeface="ＭＳ Ｐゴシック" panose="020B0600070205080204" pitchFamily="34" charset="-128"/>
              </a:rPr>
              <a:t>Working with the Properties Column</a:t>
            </a:r>
          </a:p>
          <a:p>
            <a:pPr>
              <a:buFont typeface="Arial" panose="020B0604020202020204" pitchFamily="34" charset="0"/>
              <a:buChar char="•"/>
            </a:pPr>
            <a:r>
              <a:rPr lang="en-US" altLang="en-US" smtClean="0">
                <a:ea typeface="ＭＳ Ｐゴシック" panose="020B0600070205080204" pitchFamily="34" charset="-128"/>
              </a:rPr>
              <a:t>Component properties are displayed in the Properties column.</a:t>
            </a:r>
          </a:p>
          <a:p>
            <a:pPr>
              <a:buFont typeface="Arial" panose="020B0604020202020204" pitchFamily="34" charset="0"/>
              <a:buChar char="•"/>
            </a:pPr>
            <a:r>
              <a:rPr lang="en-US" altLang="en-US" smtClean="0">
                <a:ea typeface="ＭＳ Ｐゴシック" panose="020B0600070205080204" pitchFamily="34" charset="-128"/>
              </a:rPr>
              <a:t>In Figure 1-29 notice the propertie’s name is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Title</a:t>
            </a:r>
            <a:r>
              <a:rPr lang="en-US" altLang="en-US" smtClean="0">
                <a:ea typeface="ＭＳ Ｐゴシック" panose="020B0600070205080204" pitchFamily="34" charset="-128"/>
              </a:rPr>
              <a:t>.</a:t>
            </a:r>
          </a:p>
          <a:p>
            <a:pPr>
              <a:buFont typeface="Arial" panose="020B0604020202020204" pitchFamily="34" charset="0"/>
              <a:buChar char="•"/>
            </a:pPr>
            <a:r>
              <a:rPr lang="en-US" altLang="en-US" smtClean="0">
                <a:ea typeface="ＭＳ Ｐゴシック" panose="020B0600070205080204" pitchFamily="34" charset="-128"/>
              </a:rPr>
              <a:t>Usually you will want to change the value of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Screen1</a:t>
            </a:r>
            <a:r>
              <a:rPr lang="en-US" altLang="en-US" smtClean="0">
                <a:ea typeface="ＭＳ Ｐゴシック" panose="020B0600070205080204" pitchFamily="34" charset="-128"/>
              </a:rPr>
              <a:t> one complements the title property or something meaningful.</a:t>
            </a:r>
          </a:p>
          <a:p>
            <a:pPr eaLnBrk="1" hangingPunct="1"/>
            <a:endParaRPr lang="en-US" altLang="en-US" sz="2177">
              <a:ea typeface="Arial Unicode MS" panose="020B060402020202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693211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50179"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18941" y="1879398"/>
            <a:ext cx="4951240" cy="3974817"/>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7026505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1203" name="Content Placeholder 2"/>
          <p:cNvSpPr>
            <a:spLocks noGrp="1"/>
          </p:cNvSpPr>
          <p:nvPr>
            <p:ph idx="1"/>
          </p:nvPr>
        </p:nvSpPr>
        <p:spPr/>
        <p:txBody>
          <a:bodyPr/>
          <a:lstStyle/>
          <a:p>
            <a:pPr eaLnBrk="1" hangingPunct="1"/>
            <a:r>
              <a:rPr lang="en-US" altLang="en-US" sz="2722">
                <a:ea typeface="ＭＳ Ｐゴシック" panose="020B0600070205080204" pitchFamily="34" charset="-128"/>
              </a:rPr>
              <a:t>Label Components</a:t>
            </a:r>
          </a:p>
          <a:p>
            <a:pPr eaLnBrk="1" hangingPunct="1"/>
            <a:r>
              <a:rPr lang="en-US" altLang="en-US" sz="2268">
                <a:ea typeface="ＭＳ Ｐゴシック" panose="020B0600070205080204" pitchFamily="34" charset="-128"/>
              </a:rPr>
              <a:t>A </a:t>
            </a:r>
            <a:r>
              <a:rPr lang="en-US" altLang="en-US" sz="2268">
                <a:latin typeface="Courier New" panose="02070309020205020404" pitchFamily="49" charset="0"/>
                <a:ea typeface="Arial Unicode MS" panose="020B0604020202020204" pitchFamily="34" charset="-128"/>
              </a:rPr>
              <a:t>Label</a:t>
            </a:r>
            <a:r>
              <a:rPr lang="en-US" altLang="en-US" sz="2268">
                <a:ea typeface="ＭＳ Ｐゴシック" panose="020B0600070205080204" pitchFamily="34" charset="-128"/>
              </a:rPr>
              <a:t> compound it displays text on the app’s screen.</a:t>
            </a:r>
          </a:p>
          <a:p>
            <a:pPr eaLnBrk="1" hangingPunct="1"/>
            <a:r>
              <a:rPr lang="en-US" altLang="en-US" sz="2268">
                <a:ea typeface="ＭＳ Ｐゴシック" panose="020B0600070205080204" pitchFamily="34" charset="-128"/>
              </a:rPr>
              <a:t>Create a </a:t>
            </a:r>
            <a:r>
              <a:rPr lang="en-US" altLang="en-US" sz="2268">
                <a:latin typeface="Courier New" panose="02070309020205020404" pitchFamily="49" charset="0"/>
                <a:ea typeface="ＭＳ Ｐゴシック" panose="020B0600070205080204" pitchFamily="34" charset="-128"/>
              </a:rPr>
              <a:t>Label</a:t>
            </a:r>
            <a:r>
              <a:rPr lang="en-US" altLang="en-US" sz="2268">
                <a:ea typeface="ＭＳ Ｐゴシック" panose="020B0600070205080204" pitchFamily="34" charset="-128"/>
              </a:rPr>
              <a:t> component by dragging it from the User Interface section of the Pallet onto the app’s screen in the Viewer.</a:t>
            </a:r>
          </a:p>
          <a:p>
            <a:pPr eaLnBrk="1" hangingPunct="1"/>
            <a:r>
              <a:rPr lang="en-US" altLang="en-US" sz="2268">
                <a:ea typeface="ＭＳ Ｐゴシック" panose="020B0600070205080204" pitchFamily="34" charset="-128"/>
              </a:rPr>
              <a:t>Figure 1-33 shows the Components column after a </a:t>
            </a:r>
            <a:r>
              <a:rPr lang="en-US" altLang="en-US" sz="2268">
                <a:latin typeface="Courier New" panose="02070309020205020404" pitchFamily="49" charset="0"/>
                <a:ea typeface="ＭＳ Ｐゴシック" panose="020B0600070205080204" pitchFamily="34" charset="-128"/>
              </a:rPr>
              <a:t>Label</a:t>
            </a:r>
            <a:r>
              <a:rPr lang="en-US" altLang="en-US" sz="2268">
                <a:ea typeface="ＭＳ Ｐゴシック" panose="020B0600070205080204" pitchFamily="34" charset="-128"/>
              </a:rPr>
              <a:t> component has been created.</a:t>
            </a:r>
          </a:p>
          <a:p>
            <a:pPr eaLnBrk="1" hangingPunct="1"/>
            <a:endParaRPr lang="en-US" altLang="en-US" smtClean="0">
              <a:ea typeface="ＭＳ Ｐゴシック" panose="020B0600070205080204" pitchFamily="34" charset="-128"/>
            </a:endParaRPr>
          </a:p>
          <a:p>
            <a:pPr eaLnBrk="1" hangingPunct="1"/>
            <a:endParaRPr lang="en-US" altLang="en-US" smtClean="0">
              <a:ea typeface="ＭＳ Ｐゴシック" panose="020B0600070205080204" pitchFamily="34" charset="-128"/>
            </a:endParaRPr>
          </a:p>
        </p:txBody>
      </p:sp>
      <p:pic>
        <p:nvPicPr>
          <p:cNvPr id="5120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8924" y="4239960"/>
            <a:ext cx="4242685" cy="193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1048155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2227" name="Content Placeholder 2"/>
          <p:cNvSpPr>
            <a:spLocks noGrp="1"/>
          </p:cNvSpPr>
          <p:nvPr>
            <p:ph sz="half" idx="1"/>
          </p:nvPr>
        </p:nvSpPr>
        <p:spPr/>
        <p:txBody>
          <a:bodyPr/>
          <a:lstStyle/>
          <a:p>
            <a:pPr marL="0" indent="0"/>
            <a:r>
              <a:rPr lang="en-US" altLang="en-US" smtClean="0">
                <a:ea typeface="ＭＳ Ｐゴシック" panose="020B0600070205080204" pitchFamily="34" charset="-128"/>
              </a:rPr>
              <a:t>Once you have created a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Label </a:t>
            </a:r>
            <a:r>
              <a:rPr lang="en-US" altLang="en-US" smtClean="0">
                <a:ea typeface="ＭＳ Ｐゴシック" panose="020B0600070205080204" pitchFamily="34" charset="-128"/>
              </a:rPr>
              <a:t>component, set it’s text property to the text you want.</a:t>
            </a:r>
          </a:p>
        </p:txBody>
      </p:sp>
      <p:pic>
        <p:nvPicPr>
          <p:cNvPr id="52228"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62248" y="2184710"/>
            <a:ext cx="4045384" cy="3364193"/>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2918411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3251" name="Content Placeholder 2"/>
          <p:cNvSpPr>
            <a:spLocks noGrp="1"/>
          </p:cNvSpPr>
          <p:nvPr>
            <p:ph sz="half" idx="1"/>
          </p:nvPr>
        </p:nvSpPr>
        <p:spPr/>
        <p:txBody>
          <a:bodyPr/>
          <a:lstStyle/>
          <a:p>
            <a:pPr marL="414772" indent="-414772"/>
            <a:r>
              <a:rPr lang="en-US" altLang="en-US" smtClean="0">
                <a:ea typeface="ＭＳ Ｐゴシック" panose="020B0600070205080204" pitchFamily="34" charset="-128"/>
              </a:rPr>
              <a:t>Figure 1-35 Shows an app with the </a:t>
            </a:r>
            <a:r>
              <a:rPr lang="en-US" altLang="en-US" smtClean="0">
                <a:latin typeface="Courier New" panose="02070309020205020404" pitchFamily="49" charset="0"/>
                <a:ea typeface="Arial Unicode MS" panose="020B0604020202020204" pitchFamily="34" charset="-128"/>
              </a:rPr>
              <a:t>Label</a:t>
            </a:r>
            <a:r>
              <a:rPr lang="en-US" altLang="en-US" smtClean="0">
                <a:ea typeface="ＭＳ Ｐゴシック" panose="020B0600070205080204" pitchFamily="34" charset="-128"/>
              </a:rPr>
              <a:t> component.</a:t>
            </a:r>
          </a:p>
          <a:p>
            <a:pPr marL="414772" indent="-414772"/>
            <a:r>
              <a:rPr lang="en-US" altLang="en-US" smtClean="0">
                <a:ea typeface="ＭＳ Ｐゴシック" panose="020B0600070205080204" pitchFamily="34" charset="-128"/>
              </a:rPr>
              <a:t>The text property is set to </a:t>
            </a:r>
            <a:r>
              <a:rPr lang="en-US" altLang="en-US" i="1" smtClean="0">
                <a:ea typeface="ＭＳ Ｐゴシック" panose="020B0600070205080204" pitchFamily="34" charset="-128"/>
              </a:rPr>
              <a:t>Apps are fun to create!</a:t>
            </a:r>
          </a:p>
        </p:txBody>
      </p:sp>
      <p:pic>
        <p:nvPicPr>
          <p:cNvPr id="53252"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62248" y="2569231"/>
            <a:ext cx="4045384" cy="259515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3140526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4275" name="Content Placeholder 2"/>
          <p:cNvSpPr>
            <a:spLocks noGrp="1"/>
          </p:cNvSpPr>
          <p:nvPr>
            <p:ph sz="half" idx="1"/>
          </p:nvPr>
        </p:nvSpPr>
        <p:spPr>
          <a:xfrm>
            <a:off x="2155747" y="3014238"/>
            <a:ext cx="4043945" cy="4524955"/>
          </a:xfrm>
        </p:spPr>
        <p:txBody>
          <a:bodyPr/>
          <a:lstStyle/>
          <a:p>
            <a:pPr marL="0" indent="0"/>
            <a:r>
              <a:rPr lang="en-US" altLang="en-US" smtClean="0">
                <a:ea typeface="ＭＳ Ｐゴシック" panose="020B0600070205080204" pitchFamily="34" charset="-128"/>
              </a:rPr>
              <a:t>Label Width and Height</a:t>
            </a:r>
          </a:p>
        </p:txBody>
      </p:sp>
      <p:pic>
        <p:nvPicPr>
          <p:cNvPr id="5427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68189" y="1604329"/>
            <a:ext cx="3633502" cy="452495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2426100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5299"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Property values you can set are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Width</a:t>
            </a:r>
            <a:r>
              <a:rPr lang="en-US" altLang="en-US" smtClean="0">
                <a:ea typeface="ＭＳ Ｐゴシック" panose="020B0600070205080204" pitchFamily="34" charset="-128"/>
              </a:rPr>
              <a:t> and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Height</a:t>
            </a:r>
          </a:p>
          <a:p>
            <a:pPr eaLnBrk="1" hangingPunct="1">
              <a:buFont typeface="Arial" panose="020B0604020202020204" pitchFamily="34" charset="0"/>
              <a:buChar char="•"/>
            </a:pPr>
            <a:r>
              <a:rPr lang="en-US" altLang="en-US" sz="2540" b="1" i="1">
                <a:ea typeface="ＭＳ Ｐゴシック" panose="020B0600070205080204" pitchFamily="34" charset="-128"/>
              </a:rPr>
              <a:t>Automatic </a:t>
            </a:r>
            <a:r>
              <a:rPr lang="en-US" altLang="en-US" sz="2540">
                <a:ea typeface="ＭＳ Ｐゴシック" panose="020B0600070205080204" pitchFamily="34" charset="-128"/>
              </a:rPr>
              <a:t>– The component’s width will automatically adjust to accommodate the size of the label’s text.</a:t>
            </a:r>
          </a:p>
          <a:p>
            <a:pPr eaLnBrk="1" hangingPunct="1">
              <a:buFont typeface="Arial" panose="020B0604020202020204" pitchFamily="34" charset="0"/>
              <a:buChar char="•"/>
            </a:pPr>
            <a:r>
              <a:rPr lang="en-US" altLang="en-US" sz="2540" b="1" i="1">
                <a:ea typeface="ＭＳ Ｐゴシック" panose="020B0600070205080204" pitchFamily="34" charset="-128"/>
              </a:rPr>
              <a:t>Fill parent </a:t>
            </a:r>
            <a:r>
              <a:rPr lang="en-US" altLang="en-US" sz="2540">
                <a:ea typeface="ＭＳ Ｐゴシック" panose="020B0600070205080204" pitchFamily="34" charset="-128"/>
              </a:rPr>
              <a:t>– The component will be as wide as the container.</a:t>
            </a:r>
          </a:p>
          <a:p>
            <a:pPr eaLnBrk="1" hangingPunct="1">
              <a:buFont typeface="Arial" panose="020B0604020202020204" pitchFamily="34" charset="0"/>
              <a:buChar char="•"/>
            </a:pPr>
            <a:r>
              <a:rPr lang="en-US" altLang="en-US" sz="2540" b="1" i="1">
                <a:ea typeface="ＭＳ Ｐゴシック" panose="020B0600070205080204" pitchFamily="34" charset="-128"/>
              </a:rPr>
              <a:t>A specified number of pixels</a:t>
            </a:r>
            <a:r>
              <a:rPr lang="en-US" altLang="en-US" sz="2540">
                <a:ea typeface="ＭＳ Ｐゴシック" panose="020B0600070205080204" pitchFamily="34" charset="-128"/>
              </a:rPr>
              <a:t> – You can specify a number of pixels for a components width and/or height. You should avoid this in most cases, because different devices have different screen sizes.</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6433424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lvl="1" indent="-457200">
              <a:buNone/>
            </a:pPr>
            <a:r>
              <a:rPr lang="en-US" sz="3600" dirty="0" smtClean="0"/>
              <a:t>The College Board and NSF CS Big Ideas</a:t>
            </a:r>
            <a:endParaRPr lang="en-US" sz="3600" dirty="0"/>
          </a:p>
        </p:txBody>
      </p:sp>
      <p:sp>
        <p:nvSpPr>
          <p:cNvPr id="3" name="Content Placeholder 2"/>
          <p:cNvSpPr>
            <a:spLocks noGrp="1"/>
          </p:cNvSpPr>
          <p:nvPr>
            <p:ph idx="1"/>
          </p:nvPr>
        </p:nvSpPr>
        <p:spPr>
          <a:xfrm>
            <a:off x="838200" y="1690688"/>
            <a:ext cx="10515600" cy="4351338"/>
          </a:xfrm>
        </p:spPr>
        <p:txBody>
          <a:bodyPr>
            <a:normAutofit/>
          </a:bodyPr>
          <a:lstStyle/>
          <a:p>
            <a:pPr marL="112713" indent="-112713"/>
            <a:r>
              <a:rPr lang="en-US" dirty="0"/>
              <a:t> </a:t>
            </a:r>
            <a:r>
              <a:rPr lang="en-US" dirty="0" smtClean="0"/>
              <a:t>Big </a:t>
            </a:r>
            <a:r>
              <a:rPr lang="en-US" dirty="0"/>
              <a:t>Idea I: </a:t>
            </a:r>
            <a:r>
              <a:rPr lang="en-US" dirty="0" smtClean="0"/>
              <a:t>Creativity</a:t>
            </a:r>
            <a:endParaRPr lang="en-US" dirty="0"/>
          </a:p>
          <a:p>
            <a:pPr lvl="0"/>
            <a:r>
              <a:rPr lang="en-US" dirty="0"/>
              <a:t>Big Idea II: Abstraction</a:t>
            </a:r>
          </a:p>
          <a:p>
            <a:pPr lvl="0"/>
            <a:r>
              <a:rPr lang="en-US" dirty="0"/>
              <a:t>Big Idea III: </a:t>
            </a:r>
            <a:r>
              <a:rPr lang="en-US" dirty="0" smtClean="0"/>
              <a:t>Data</a:t>
            </a:r>
            <a:endParaRPr lang="en-US" dirty="0"/>
          </a:p>
          <a:p>
            <a:pPr lvl="0"/>
            <a:r>
              <a:rPr lang="en-US" dirty="0"/>
              <a:t>Big Idea IV: </a:t>
            </a:r>
            <a:r>
              <a:rPr lang="en-US" dirty="0" smtClean="0"/>
              <a:t>Algorithms</a:t>
            </a:r>
            <a:endParaRPr lang="en-US" dirty="0"/>
          </a:p>
          <a:p>
            <a:pPr lvl="0"/>
            <a:r>
              <a:rPr lang="en-US" dirty="0"/>
              <a:t>Big Idea V: </a:t>
            </a:r>
            <a:r>
              <a:rPr lang="en-US" dirty="0" smtClean="0"/>
              <a:t>Programming</a:t>
            </a:r>
            <a:endParaRPr lang="en-US" dirty="0"/>
          </a:p>
          <a:p>
            <a:pPr lvl="0"/>
            <a:r>
              <a:rPr lang="en-US" dirty="0"/>
              <a:t>Big Idea VI: Internet</a:t>
            </a:r>
          </a:p>
          <a:p>
            <a:pPr lvl="0"/>
            <a:r>
              <a:rPr lang="en-US" dirty="0"/>
              <a:t>Big Idea VII: </a:t>
            </a:r>
            <a:r>
              <a:rPr lang="en-US" dirty="0" smtClean="0"/>
              <a:t>Global Impact</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John Robinson at Rowan University</a:t>
            </a:r>
            <a:endParaRPr lang="en-US"/>
          </a:p>
        </p:txBody>
      </p:sp>
      <p:pic>
        <p:nvPicPr>
          <p:cNvPr id="5" name="Picture 4"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075872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563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469165" y="2392092"/>
            <a:ext cx="4674731" cy="154384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1587158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7347"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Changing a Component’s name</a:t>
            </a:r>
          </a:p>
          <a:p>
            <a:pPr eaLnBrk="1" hangingPunct="1">
              <a:buFont typeface="Arial" panose="020B0604020202020204" pitchFamily="34" charset="0"/>
              <a:buChar char="•"/>
            </a:pPr>
            <a:r>
              <a:rPr lang="en-US" altLang="en-US" sz="2540">
                <a:ea typeface="ＭＳ Ｐゴシック" panose="020B0600070205080204" pitchFamily="34" charset="-128"/>
              </a:rPr>
              <a:t>When you create a component, App Inventor automatically gives it a name.</a:t>
            </a:r>
          </a:p>
          <a:p>
            <a:pPr eaLnBrk="1" hangingPunct="1">
              <a:buFont typeface="Arial" panose="020B0604020202020204" pitchFamily="34" charset="0"/>
              <a:buChar char="•"/>
            </a:pPr>
            <a:r>
              <a:rPr lang="en-US" altLang="en-US" sz="2540">
                <a:ea typeface="ＭＳ Ｐゴシック" panose="020B0600070205080204" pitchFamily="34" charset="-128"/>
              </a:rPr>
              <a:t>Default names are not very descriptive.</a:t>
            </a:r>
          </a:p>
          <a:p>
            <a:pPr eaLnBrk="1" hangingPunct="1">
              <a:buFont typeface="Arial" panose="020B0604020202020204" pitchFamily="34" charset="0"/>
              <a:buChar char="•"/>
            </a:pPr>
            <a:r>
              <a:rPr lang="en-US" altLang="en-US" sz="2540">
                <a:ea typeface="ＭＳ Ｐゴシック" panose="020B0600070205080204" pitchFamily="34" charset="-128"/>
              </a:rPr>
              <a:t>Change the component’s name to something that is more meaningful.</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5064569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8371"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Changing a Components Name</a:t>
            </a:r>
          </a:p>
          <a:p>
            <a:pPr eaLnBrk="1" hangingPunct="1"/>
            <a:r>
              <a:rPr lang="en-US" altLang="en-US" sz="2540">
                <a:ea typeface="ＭＳ Ｐゴシック" panose="020B0600070205080204" pitchFamily="34" charset="-128"/>
              </a:rPr>
              <a:t>In the Designer, you can use the Components column to change the name of any component (Except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Screen1</a:t>
            </a:r>
            <a:r>
              <a:rPr lang="en-US" altLang="en-US" sz="2540">
                <a:ea typeface="ＭＳ Ｐゴシック" panose="020B0600070205080204" pitchFamily="34" charset="-128"/>
              </a:rPr>
              <a:t> component). Do so by:</a:t>
            </a:r>
          </a:p>
          <a:p>
            <a:pPr eaLnBrk="1" hangingPunct="1">
              <a:buFont typeface="Arial" panose="020B0604020202020204" pitchFamily="34" charset="0"/>
              <a:buChar char="•"/>
            </a:pPr>
            <a:r>
              <a:rPr lang="en-US" altLang="en-US" sz="2177">
                <a:ea typeface="ＭＳ Ｐゴシック" panose="020B0600070205080204" pitchFamily="34" charset="-128"/>
              </a:rPr>
              <a:t>Clicking the name of the component in the Components column to select it.</a:t>
            </a:r>
          </a:p>
          <a:p>
            <a:pPr eaLnBrk="1" hangingPunct="1">
              <a:buFont typeface="Arial" panose="020B0604020202020204" pitchFamily="34" charset="0"/>
              <a:buChar char="•"/>
            </a:pPr>
            <a:r>
              <a:rPr lang="en-US" altLang="en-US" sz="2177">
                <a:ea typeface="ＭＳ Ｐゴシック" panose="020B0600070205080204" pitchFamily="34" charset="-128"/>
              </a:rPr>
              <a:t>Click the </a:t>
            </a:r>
            <a:r>
              <a:rPr lang="en-US" altLang="en-US" sz="2177" i="1">
                <a:ea typeface="ＭＳ Ｐゴシック" panose="020B0600070205080204" pitchFamily="34" charset="-128"/>
              </a:rPr>
              <a:t>Rename </a:t>
            </a:r>
            <a:r>
              <a:rPr lang="en-US" altLang="en-US" sz="2177">
                <a:ea typeface="ＭＳ Ｐゴシック" panose="020B0600070205080204" pitchFamily="34" charset="-128"/>
              </a:rPr>
              <a:t>button at the bottom of the components column.</a:t>
            </a:r>
          </a:p>
          <a:p>
            <a:pPr eaLnBrk="1" hangingPunct="1">
              <a:buFont typeface="Arial" panose="020B0604020202020204" pitchFamily="34" charset="0"/>
              <a:buChar char="•"/>
            </a:pPr>
            <a:r>
              <a:rPr lang="en-US" altLang="en-US" sz="2177">
                <a:ea typeface="ＭＳ Ｐゴシック" panose="020B0600070205080204" pitchFamily="34" charset="-128"/>
              </a:rPr>
              <a:t>The </a:t>
            </a:r>
            <a:r>
              <a:rPr lang="en-US" altLang="en-US" sz="2177" i="1">
                <a:ea typeface="ＭＳ Ｐゴシック" panose="020B0600070205080204" pitchFamily="34" charset="-128"/>
              </a:rPr>
              <a:t>Rename Component </a:t>
            </a:r>
            <a:r>
              <a:rPr lang="en-US" altLang="en-US" sz="2177">
                <a:ea typeface="ＭＳ Ｐゴシック" panose="020B0600070205080204" pitchFamily="34" charset="-128"/>
              </a:rPr>
              <a:t>dialog box shown in Figure 1-38 will appear. </a:t>
            </a:r>
          </a:p>
          <a:p>
            <a:pPr eaLnBrk="1" hangingPunct="1">
              <a:buFont typeface="Arial" panose="020B0604020202020204" pitchFamily="34" charset="0"/>
              <a:buChar char="•"/>
            </a:pPr>
            <a:r>
              <a:rPr lang="en-US" altLang="en-US" sz="2177">
                <a:ea typeface="ＭＳ Ｐゴシック" panose="020B0600070205080204" pitchFamily="34" charset="-128"/>
              </a:rPr>
              <a:t>Enter the component’s new name and click OK.</a:t>
            </a:r>
          </a:p>
          <a:p>
            <a:pPr eaLnBrk="1" hangingPunct="1"/>
            <a:endParaRPr lang="en-US" altLang="en-US"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0082926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5939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83929" y="2115583"/>
            <a:ext cx="4301731" cy="309920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12192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a:xfrm>
            <a:off x="1980049" y="3323870"/>
            <a:ext cx="8227583" cy="4524955"/>
          </a:xfrm>
        </p:spPr>
        <p:txBody>
          <a:bodyPr/>
          <a:lstStyle/>
          <a:p>
            <a:pPr eaLnBrk="1" hangingPunct="1">
              <a:buFont typeface="Times New Roman" charset="0"/>
              <a:buNone/>
              <a:defRPr/>
            </a:pPr>
            <a:r>
              <a:rPr lang="en-US" sz="2722" dirty="0"/>
              <a:t>Rules and Conventions for Naming Components</a:t>
            </a:r>
          </a:p>
          <a:p>
            <a:pPr marL="414772" indent="-414772">
              <a:buFont typeface="Arial"/>
              <a:buChar char="•"/>
              <a:defRPr/>
            </a:pPr>
            <a:r>
              <a:rPr lang="en-US" sz="2359" dirty="0"/>
              <a:t>Component names can contain only letters, numbers, and underscores ( _ ).</a:t>
            </a:r>
          </a:p>
          <a:p>
            <a:pPr marL="414772" indent="-414772">
              <a:buFont typeface="Arial"/>
              <a:buChar char="•"/>
              <a:defRPr/>
            </a:pPr>
            <a:r>
              <a:rPr lang="en-US" sz="2359" dirty="0"/>
              <a:t>The first character of the component name must be a letter.</a:t>
            </a:r>
          </a:p>
          <a:p>
            <a:pPr marL="414772" indent="-414772">
              <a:buFont typeface="Arial"/>
              <a:buChar char="•"/>
              <a:defRPr/>
            </a:pPr>
            <a:r>
              <a:rPr lang="en-US" sz="2359" dirty="0"/>
              <a:t>Component names cannot contain spaces.</a:t>
            </a:r>
          </a:p>
        </p:txBody>
      </p:sp>
      <p:pic>
        <p:nvPicPr>
          <p:cNvPr id="6042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22183" y="1604329"/>
            <a:ext cx="3715590" cy="1719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1826366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62467"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Deleting Components</a:t>
            </a:r>
          </a:p>
          <a:p>
            <a:pPr eaLnBrk="1" hangingPunct="1"/>
            <a:r>
              <a:rPr lang="en-US" altLang="en-US" sz="2540">
                <a:ea typeface="ＭＳ Ｐゴシック" panose="020B0600070205080204" pitchFamily="34" charset="-128"/>
              </a:rPr>
              <a:t>To delete a component, click the </a:t>
            </a:r>
            <a:r>
              <a:rPr lang="en-US" altLang="en-US" sz="2540" i="1">
                <a:ea typeface="ＭＳ Ｐゴシック" panose="020B0600070205080204" pitchFamily="34" charset="-128"/>
              </a:rPr>
              <a:t>Delete </a:t>
            </a:r>
            <a:r>
              <a:rPr lang="en-US" altLang="en-US" sz="2540">
                <a:ea typeface="ＭＳ Ｐゴシック" panose="020B0600070205080204" pitchFamily="34" charset="-128"/>
              </a:rPr>
              <a:t>button that appears at the bottom of the Component’s column.</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3675622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63491" name="Content Placeholder 2"/>
          <p:cNvSpPr>
            <a:spLocks noGrp="1"/>
          </p:cNvSpPr>
          <p:nvPr>
            <p:ph idx="1"/>
          </p:nvPr>
        </p:nvSpPr>
        <p:spPr/>
        <p:txBody>
          <a:bodyPr/>
          <a:lstStyle/>
          <a:p>
            <a:pPr eaLnBrk="1" hangingPunct="1"/>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Button</a:t>
            </a:r>
            <a:r>
              <a:rPr lang="en-US" altLang="en-US" smtClean="0">
                <a:ea typeface="ＭＳ Ｐゴシック" panose="020B0600070205080204" pitchFamily="34" charset="-128"/>
              </a:rPr>
              <a:t> Components</a:t>
            </a:r>
          </a:p>
          <a:p>
            <a:pPr eaLnBrk="1" hangingPunct="1">
              <a:buFont typeface="Arial" panose="020B0604020202020204" pitchFamily="34" charset="0"/>
              <a:buChar char="•"/>
            </a:pPr>
            <a:r>
              <a:rPr lang="en-US" altLang="en-US" sz="2540">
                <a:ea typeface="ＭＳ Ｐゴシック" panose="020B0600070205080204" pitchFamily="34" charset="-128"/>
              </a:rPr>
              <a:t>Create a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Button</a:t>
            </a:r>
            <a:r>
              <a:rPr lang="en-US" altLang="en-US" sz="2540">
                <a:ea typeface="ＭＳ Ｐゴシック" panose="020B0600070205080204" pitchFamily="34" charset="-128"/>
              </a:rPr>
              <a:t> component by dragging it from the User Interface section of the Pallet to the app’s screen in the Viewer.</a:t>
            </a:r>
          </a:p>
          <a:p>
            <a:pPr eaLnBrk="1" hangingPunct="1">
              <a:buFont typeface="Arial" panose="020B0604020202020204" pitchFamily="34" charset="0"/>
              <a:buChar char="•"/>
            </a:pPr>
            <a:r>
              <a:rPr lang="en-US" altLang="en-US" sz="2540">
                <a:ea typeface="ＭＳ Ｐゴシック" panose="020B0600070205080204" pitchFamily="34" charset="-128"/>
              </a:rPr>
              <a:t>Once you create a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Button</a:t>
            </a:r>
            <a:r>
              <a:rPr lang="en-US" altLang="en-US" sz="2540">
                <a:ea typeface="ＭＳ Ｐゴシック" panose="020B0600070205080204" pitchFamily="34" charset="-128"/>
              </a:rPr>
              <a:t> component, you should change its name to something more descriptive.</a:t>
            </a:r>
          </a:p>
          <a:p>
            <a:pPr eaLnBrk="1" hangingPunct="1">
              <a:buFont typeface="Arial" panose="020B0604020202020204" pitchFamily="34" charset="0"/>
              <a:buChar char="•"/>
            </a:pPr>
            <a:r>
              <a:rPr lang="en-US" altLang="en-US" sz="2540">
                <a:ea typeface="ＭＳ Ｐゴシック" panose="020B0600070205080204" pitchFamily="34" charset="-128"/>
              </a:rPr>
              <a:t>You should also change the component’s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text</a:t>
            </a:r>
            <a:r>
              <a:rPr lang="en-US" altLang="en-US" sz="2540">
                <a:ea typeface="ＭＳ Ｐゴシック" panose="020B0600070205080204" pitchFamily="34" charset="-128"/>
              </a:rPr>
              <a:t> property to indicate what the button will do when it is clicked.</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9632627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6451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76547" y="2046456"/>
            <a:ext cx="4588322" cy="3189934"/>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424376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65539" name="Content Placeholder 2"/>
          <p:cNvSpPr>
            <a:spLocks noGrp="1"/>
          </p:cNvSpPr>
          <p:nvPr>
            <p:ph sz="half" idx="1"/>
          </p:nvPr>
        </p:nvSpPr>
        <p:spPr/>
        <p:txBody>
          <a:bodyPr/>
          <a:lstStyle/>
          <a:p>
            <a:pPr marL="0" indent="0"/>
            <a:r>
              <a:rPr lang="en-US" altLang="en-US" smtClean="0">
                <a:ea typeface="ＭＳ Ｐゴシック" panose="020B0600070205080204" pitchFamily="34" charset="-128"/>
              </a:rPr>
              <a:t>Screen Alignment</a:t>
            </a:r>
          </a:p>
          <a:p>
            <a:pPr marL="0" indent="0"/>
            <a:r>
              <a:rPr lang="en-US" altLang="en-US" sz="2540">
                <a:ea typeface="ＭＳ Ｐゴシック" panose="020B0600070205080204" pitchFamily="34" charset="-128"/>
              </a:rPr>
              <a:t> Components are arranged vertically, from the top of the screen to the bottom of the screen.</a:t>
            </a:r>
          </a:p>
          <a:p>
            <a:pPr marL="0" indent="0"/>
            <a:r>
              <a:rPr lang="en-US" altLang="en-US" sz="2540">
                <a:ea typeface="ＭＳ Ｐゴシック" panose="020B0600070205080204" pitchFamily="34" charset="-128"/>
              </a:rPr>
              <a:t> By default they are aligned along the left edge of the screen.</a:t>
            </a:r>
          </a:p>
        </p:txBody>
      </p:sp>
      <p:pic>
        <p:nvPicPr>
          <p:cNvPr id="65540"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23545" y="2142946"/>
            <a:ext cx="3724231" cy="344772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8213972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66563" name="Content Placeholder 2"/>
          <p:cNvSpPr>
            <a:spLocks noGrp="1"/>
          </p:cNvSpPr>
          <p:nvPr>
            <p:ph idx="1"/>
          </p:nvPr>
        </p:nvSpPr>
        <p:spPr>
          <a:xfrm>
            <a:off x="2086621" y="1631693"/>
            <a:ext cx="8227583" cy="4524955"/>
          </a:xfrm>
        </p:spPr>
        <p:txBody>
          <a:bodyPr/>
          <a:lstStyle/>
          <a:p>
            <a:pPr eaLnBrk="1" hangingPunct="1"/>
            <a:r>
              <a:rPr lang="en-US" altLang="en-US" smtClean="0">
                <a:ea typeface="ＭＳ Ｐゴシック" panose="020B0600070205080204" pitchFamily="34" charset="-128"/>
              </a:rPr>
              <a:t>Screen alignment</a:t>
            </a:r>
          </a:p>
          <a:p>
            <a:pPr eaLnBrk="1" hangingPunct="1">
              <a:buFont typeface="Arial" panose="020B0604020202020204" pitchFamily="34" charset="0"/>
              <a:buChar char="•"/>
            </a:pPr>
            <a:r>
              <a:rPr lang="en-US" altLang="en-US" sz="2540">
                <a:ea typeface="ＭＳ Ｐゴシック" panose="020B0600070205080204" pitchFamily="34" charset="-128"/>
              </a:rPr>
              <a:t>Screen components and have an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AlignHorizontal</a:t>
            </a:r>
            <a:r>
              <a:rPr lang="en-US" altLang="en-US" sz="2540">
                <a:ea typeface="ＭＳ Ｐゴシック" panose="020B0600070205080204" pitchFamily="34" charset="-128"/>
              </a:rPr>
              <a:t> Property.</a:t>
            </a:r>
          </a:p>
          <a:p>
            <a:pPr eaLnBrk="1" hangingPunct="1">
              <a:buFont typeface="Arial" panose="020B0604020202020204" pitchFamily="34" charset="0"/>
              <a:buChar char="•"/>
            </a:pPr>
            <a:r>
              <a:rPr lang="en-US" altLang="en-US" sz="2540">
                <a:ea typeface="ＭＳ Ｐゴシック" panose="020B0600070205080204" pitchFamily="34" charset="-128"/>
              </a:rPr>
              <a:t>You can set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AlignHorizontal</a:t>
            </a:r>
            <a:r>
              <a:rPr lang="en-US" altLang="en-US" sz="2540">
                <a:ea typeface="ＭＳ Ｐゴシック" panose="020B0600070205080204" pitchFamily="34" charset="-128"/>
              </a:rPr>
              <a:t> property to one of the following values: </a:t>
            </a:r>
          </a:p>
          <a:p>
            <a:pPr eaLnBrk="1" hangingPunct="1"/>
            <a:r>
              <a:rPr lang="en-US" altLang="en-US" sz="2540" b="1" i="1">
                <a:ea typeface="ＭＳ Ｐゴシック" panose="020B0600070205080204" pitchFamily="34" charset="-128"/>
              </a:rPr>
              <a:t>	Left </a:t>
            </a:r>
            <a:r>
              <a:rPr lang="en-US" altLang="en-US" sz="2540">
                <a:ea typeface="ＭＳ Ｐゴシック" panose="020B0600070205080204" pitchFamily="34" charset="-128"/>
              </a:rPr>
              <a:t>– along the left edge of the screen.</a:t>
            </a:r>
          </a:p>
          <a:p>
            <a:pPr eaLnBrk="1" hangingPunct="1"/>
            <a:r>
              <a:rPr lang="en-US" altLang="en-US" sz="2540" b="1" i="1">
                <a:ea typeface="ＭＳ Ｐゴシック" panose="020B0600070205080204" pitchFamily="34" charset="-128"/>
              </a:rPr>
              <a:t>	Center </a:t>
            </a:r>
            <a:r>
              <a:rPr lang="en-US" altLang="en-US" sz="2540">
                <a:ea typeface="ＭＳ Ｐゴシック" panose="020B0600070205080204" pitchFamily="34" charset="-128"/>
              </a:rPr>
              <a:t>– in the center of the screen.</a:t>
            </a:r>
          </a:p>
          <a:p>
            <a:pPr eaLnBrk="1" hangingPunct="1"/>
            <a:r>
              <a:rPr lang="en-US" altLang="en-US" sz="2540" b="1" i="1">
                <a:ea typeface="ＭＳ Ｐゴシック" panose="020B0600070205080204" pitchFamily="34" charset="-128"/>
              </a:rPr>
              <a:t>	Right</a:t>
            </a:r>
            <a:r>
              <a:rPr lang="en-US" altLang="en-US" sz="2540">
                <a:ea typeface="ＭＳ Ｐゴシック" panose="020B0600070205080204" pitchFamily="34" charset="-128"/>
              </a:rPr>
              <a:t> – Along the right edge of the screen.</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2367057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sp>
        <p:nvSpPr>
          <p:cNvPr id="19459" name="Content Placeholder 2"/>
          <p:cNvSpPr>
            <a:spLocks noGrp="1"/>
          </p:cNvSpPr>
          <p:nvPr>
            <p:ph idx="1"/>
          </p:nvPr>
        </p:nvSpPr>
        <p:spPr/>
        <p:txBody>
          <a:bodyPr/>
          <a:lstStyle/>
          <a:p>
            <a:pPr marL="414772" indent="-414772"/>
            <a:r>
              <a:rPr lang="en-US" altLang="en-US" dirty="0" smtClean="0">
                <a:ea typeface="ＭＳ Ｐゴシック" panose="020B0600070205080204" pitchFamily="34" charset="-128"/>
              </a:rPr>
              <a:t>You may quickly and easily create applications or “apps” for android smartphones and tablets.</a:t>
            </a:r>
          </a:p>
          <a:p>
            <a:pPr marL="414772" indent="-414772"/>
            <a:r>
              <a:rPr lang="en-US" altLang="en-US" dirty="0" smtClean="0">
                <a:ea typeface="ＭＳ Ｐゴシック" panose="020B0600070205080204" pitchFamily="34" charset="-128"/>
              </a:rPr>
              <a:t>With App Inventor, you use a screen designer to visually create an app’s screen (Figure 1-1).</a:t>
            </a:r>
          </a:p>
          <a:p>
            <a:pPr marL="414772" indent="-414772"/>
            <a:r>
              <a:rPr lang="en-US" altLang="en-US" dirty="0" smtClean="0">
                <a:ea typeface="ＭＳ Ｐゴシック" panose="020B0600070205080204" pitchFamily="34" charset="-128"/>
              </a:rPr>
              <a:t>Then you use a special editor known as the Blocks Editor to create the actions.</a:t>
            </a:r>
          </a:p>
          <a:p>
            <a:pPr marL="414772" indent="-414772"/>
            <a:r>
              <a:rPr lang="en-US" altLang="en-US" dirty="0" smtClean="0">
                <a:ea typeface="ＭＳ Ｐゴシック" panose="020B0600070205080204" pitchFamily="34" charset="-128"/>
              </a:rPr>
              <a:t>You visually assemble </a:t>
            </a:r>
            <a:r>
              <a:rPr lang="en-US" altLang="en-US" i="1" dirty="0" smtClean="0">
                <a:ea typeface="ＭＳ Ｐゴシック" panose="020B0600070205080204" pitchFamily="34" charset="-128"/>
              </a:rPr>
              <a:t>code blocks</a:t>
            </a:r>
            <a:r>
              <a:rPr lang="en-US" altLang="en-US" dirty="0" smtClean="0">
                <a:ea typeface="ＭＳ Ｐゴシック" panose="020B0600070205080204" pitchFamily="34" charset="-128"/>
              </a:rPr>
              <a:t> (Figure 1-2).</a:t>
            </a:r>
          </a:p>
          <a:p>
            <a:pPr marL="414772" indent="-414772"/>
            <a:endParaRPr lang="en-US" altLang="en-US" dirty="0" smtClean="0">
              <a:ea typeface="ＭＳ Ｐゴシック" panose="020B0600070205080204" pitchFamily="34" charset="-128"/>
            </a:endParaRPr>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42807689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6758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76547" y="2115583"/>
            <a:ext cx="4720816" cy="287886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6884194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68611"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Screen Alignment</a:t>
            </a:r>
          </a:p>
          <a:p>
            <a:pPr eaLnBrk="1" hangingPunct="1">
              <a:buFont typeface="Arial" panose="020B0604020202020204" pitchFamily="34" charset="0"/>
              <a:buChar char="•"/>
            </a:pPr>
            <a:r>
              <a:rPr lang="en-US" altLang="en-US" sz="2540">
                <a:ea typeface="ＭＳ Ｐゴシック" panose="020B0600070205080204" pitchFamily="34" charset="-128"/>
              </a:rPr>
              <a:t>Screen components also have an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AlignVertical</a:t>
            </a:r>
            <a:r>
              <a:rPr lang="en-US" altLang="en-US" sz="2540">
                <a:ea typeface="ＭＳ Ｐゴシック" panose="020B0600070205080204" pitchFamily="34" charset="-128"/>
              </a:rPr>
              <a:t> property.</a:t>
            </a:r>
          </a:p>
          <a:p>
            <a:pPr eaLnBrk="1" hangingPunct="1">
              <a:buFont typeface="Arial" panose="020B0604020202020204" pitchFamily="34" charset="0"/>
              <a:buChar char="•"/>
            </a:pPr>
            <a:r>
              <a:rPr lang="en-US" altLang="en-US" sz="2540">
                <a:ea typeface="ＭＳ Ｐゴシック" panose="020B0600070205080204" pitchFamily="34" charset="-128"/>
              </a:rPr>
              <a:t>You can change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AlignVertical </a:t>
            </a:r>
            <a:r>
              <a:rPr lang="en-US" altLang="en-US" sz="2540">
                <a:ea typeface="ＭＳ Ｐゴシック" panose="020B0600070205080204" pitchFamily="34" charset="-128"/>
              </a:rPr>
              <a:t>property only if the screen is not scrollable.</a:t>
            </a:r>
          </a:p>
          <a:p>
            <a:pPr eaLnBrk="1" hangingPunct="1">
              <a:buFont typeface="Arial" panose="020B0604020202020204" pitchFamily="34" charset="0"/>
              <a:buChar char="•"/>
            </a:pPr>
            <a:r>
              <a:rPr lang="en-US" altLang="en-US" sz="2540">
                <a:ea typeface="ＭＳ Ｐゴシック" panose="020B0600070205080204" pitchFamily="34" charset="-128"/>
              </a:rPr>
              <a:t>You can set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AlignVertical</a:t>
            </a:r>
            <a:r>
              <a:rPr lang="en-US" altLang="en-US" sz="2540">
                <a:ea typeface="ＭＳ Ｐゴシック" panose="020B0600070205080204" pitchFamily="34" charset="-128"/>
              </a:rPr>
              <a:t> property to one of the following values:</a:t>
            </a:r>
          </a:p>
          <a:p>
            <a:pPr eaLnBrk="1" hangingPunct="1"/>
            <a:r>
              <a:rPr lang="en-US" altLang="en-US" sz="2540" b="1" i="1">
                <a:ea typeface="ＭＳ Ｐゴシック" panose="020B0600070205080204" pitchFamily="34" charset="-128"/>
              </a:rPr>
              <a:t>	Top </a:t>
            </a:r>
            <a:r>
              <a:rPr lang="en-US" altLang="en-US" sz="2540">
                <a:ea typeface="ＭＳ Ｐゴシック" panose="020B0600070205080204" pitchFamily="34" charset="-128"/>
              </a:rPr>
              <a:t>– Along the top of the screen.</a:t>
            </a:r>
          </a:p>
          <a:p>
            <a:pPr eaLnBrk="1" hangingPunct="1"/>
            <a:r>
              <a:rPr lang="en-US" altLang="en-US" sz="2540" b="1" i="1">
                <a:ea typeface="ＭＳ Ｐゴシック" panose="020B0600070205080204" pitchFamily="34" charset="-128"/>
              </a:rPr>
              <a:t>	Center</a:t>
            </a:r>
            <a:r>
              <a:rPr lang="en-US" altLang="en-US" sz="2540">
                <a:ea typeface="ＭＳ Ｐゴシック" panose="020B0600070205080204" pitchFamily="34" charset="-128"/>
              </a:rPr>
              <a:t> – In the center of the screen.</a:t>
            </a:r>
          </a:p>
          <a:p>
            <a:pPr eaLnBrk="1" hangingPunct="1"/>
            <a:r>
              <a:rPr lang="en-US" altLang="en-US" sz="2540" b="1" i="1">
                <a:ea typeface="ＭＳ Ｐゴシック" panose="020B0600070205080204" pitchFamily="34" charset="-128"/>
              </a:rPr>
              <a:t>	Bottom</a:t>
            </a:r>
            <a:r>
              <a:rPr lang="en-US" altLang="en-US" sz="2540">
                <a:ea typeface="ＭＳ Ｐゴシック" panose="020B0600070205080204" pitchFamily="34" charset="-128"/>
              </a:rPr>
              <a:t> – Along the bottom of the screen.</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5238482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6963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022184" y="1703700"/>
            <a:ext cx="3943134" cy="411595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5000084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70659"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Programming with Blocks</a:t>
            </a:r>
          </a:p>
          <a:p>
            <a:pPr eaLnBrk="1" hangingPunct="1">
              <a:buFont typeface="Arial" panose="020B0604020202020204" pitchFamily="34" charset="0"/>
              <a:buChar char="•"/>
            </a:pPr>
            <a:r>
              <a:rPr lang="en-US" altLang="en-US" sz="2540">
                <a:ea typeface="ＭＳ Ｐゴシック" panose="020B0600070205080204" pitchFamily="34" charset="-128"/>
              </a:rPr>
              <a:t>Apps are </a:t>
            </a:r>
            <a:r>
              <a:rPr lang="en-US" altLang="en-US" sz="2540" i="1">
                <a:ea typeface="ＭＳ Ｐゴシック" panose="020B0600070205080204" pitchFamily="34" charset="-128"/>
              </a:rPr>
              <a:t>event-driven </a:t>
            </a:r>
            <a:r>
              <a:rPr lang="en-US" altLang="en-US" sz="2540">
                <a:ea typeface="ＭＳ Ｐゴシック" panose="020B0600070205080204" pitchFamily="34" charset="-128"/>
              </a:rPr>
              <a:t>programs.</a:t>
            </a:r>
          </a:p>
          <a:p>
            <a:pPr eaLnBrk="1" hangingPunct="1">
              <a:buFont typeface="Arial" panose="020B0604020202020204" pitchFamily="34" charset="0"/>
              <a:buChar char="•"/>
            </a:pPr>
            <a:r>
              <a:rPr lang="en-US" altLang="en-US" sz="2540">
                <a:ea typeface="ＭＳ Ｐゴシック" panose="020B0600070205080204" pitchFamily="34" charset="-128"/>
              </a:rPr>
              <a:t>When an app is running, it waits for a specific event to happen.</a:t>
            </a:r>
          </a:p>
          <a:p>
            <a:pPr eaLnBrk="1" hangingPunct="1">
              <a:buFont typeface="Arial" panose="020B0604020202020204" pitchFamily="34" charset="0"/>
              <a:buChar char="•"/>
            </a:pPr>
            <a:r>
              <a:rPr lang="en-US" altLang="en-US" sz="2540">
                <a:ea typeface="ＭＳ Ｐゴシック" panose="020B0600070205080204" pitchFamily="34" charset="-128"/>
              </a:rPr>
              <a:t>An event is an action such as the user clicking a button or sliding his or her finger across the device’s screen.</a:t>
            </a:r>
          </a:p>
          <a:p>
            <a:pPr eaLnBrk="1" hangingPunct="1">
              <a:buFont typeface="Arial" panose="020B0604020202020204" pitchFamily="34" charset="0"/>
              <a:buChar char="•"/>
            </a:pPr>
            <a:r>
              <a:rPr lang="en-US" altLang="en-US" sz="2540">
                <a:ea typeface="ＭＳ Ｐゴシック" panose="020B0600070205080204" pitchFamily="34" charset="-128"/>
              </a:rPr>
              <a:t>An incoming text message is also an event.</a:t>
            </a:r>
          </a:p>
          <a:p>
            <a:pPr eaLnBrk="1" hangingPunct="1">
              <a:buFont typeface="Arial" panose="020B0604020202020204" pitchFamily="34" charset="0"/>
              <a:buChar char="•"/>
            </a:pPr>
            <a:r>
              <a:rPr lang="en-US" altLang="en-US" sz="2540">
                <a:ea typeface="ＭＳ Ｐゴシック" panose="020B0600070205080204" pitchFamily="34" charset="-128"/>
              </a:rPr>
              <a:t>An event also occurs when the user tilts or shakes the phone.</a:t>
            </a:r>
          </a:p>
          <a:p>
            <a:pPr eaLnBrk="1" hangingPunct="1"/>
            <a:endParaRPr lang="en-US" altLang="en-US"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7480898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71683" name="Content Placeholder 2"/>
          <p:cNvSpPr>
            <a:spLocks noGrp="1"/>
          </p:cNvSpPr>
          <p:nvPr>
            <p:ph sz="half" idx="1"/>
          </p:nvPr>
        </p:nvSpPr>
        <p:spPr/>
        <p:txBody>
          <a:bodyPr/>
          <a:lstStyle/>
          <a:p>
            <a:pPr marL="0" indent="0"/>
            <a:r>
              <a:rPr lang="en-US" altLang="en-US" sz="2722">
                <a:ea typeface="ＭＳ Ｐゴシック" panose="020B0600070205080204" pitchFamily="34" charset="-128"/>
              </a:rPr>
              <a:t>Programming with Blocks</a:t>
            </a:r>
          </a:p>
          <a:p>
            <a:pPr marL="0" indent="0"/>
            <a:r>
              <a:rPr lang="en-US" altLang="en-US" sz="2359">
                <a:ea typeface="ＭＳ Ｐゴシック" panose="020B0600070205080204" pitchFamily="34" charset="-128"/>
              </a:rPr>
              <a:t> The Hello World app has a </a:t>
            </a:r>
            <a:r>
              <a:rPr lang="en-US" altLang="en-US" sz="2359">
                <a:latin typeface="Courier New" panose="02070309020205020404" pitchFamily="49" charset="0"/>
                <a:ea typeface="ＭＳ Ｐゴシック" panose="020B0600070205080204" pitchFamily="34" charset="-128"/>
                <a:cs typeface="Courier New" panose="02070309020205020404" pitchFamily="49" charset="0"/>
              </a:rPr>
              <a:t>Button</a:t>
            </a:r>
            <a:r>
              <a:rPr lang="en-US" altLang="en-US" sz="2359">
                <a:ea typeface="ＭＳ Ｐゴシック" panose="020B0600070205080204" pitchFamily="34" charset="-128"/>
              </a:rPr>
              <a:t> component named </a:t>
            </a:r>
            <a:r>
              <a:rPr lang="en-US" altLang="en-US" sz="2359">
                <a:latin typeface="Courier New" panose="02070309020205020404" pitchFamily="49" charset="0"/>
                <a:ea typeface="ＭＳ Ｐゴシック" panose="020B0600070205080204" pitchFamily="34" charset="-128"/>
                <a:cs typeface="Courier New" panose="02070309020205020404" pitchFamily="49" charset="0"/>
              </a:rPr>
              <a:t>ButtonDisplayMessage.</a:t>
            </a:r>
          </a:p>
          <a:p>
            <a:pPr marL="0" indent="0"/>
            <a:r>
              <a:rPr lang="en-US" altLang="en-US" sz="2359">
                <a:ea typeface="ＭＳ Ｐゴシック" panose="020B0600070205080204" pitchFamily="34" charset="-128"/>
              </a:rPr>
              <a:t> And a </a:t>
            </a:r>
            <a:r>
              <a:rPr lang="en-US" altLang="en-US" sz="2359">
                <a:latin typeface="Courier New" panose="02070309020205020404" pitchFamily="49" charset="0"/>
                <a:ea typeface="ＭＳ Ｐゴシック" panose="020B0600070205080204" pitchFamily="34" charset="-128"/>
                <a:cs typeface="Courier New" panose="02070309020205020404" pitchFamily="49" charset="0"/>
              </a:rPr>
              <a:t>Label</a:t>
            </a:r>
            <a:r>
              <a:rPr lang="en-US" altLang="en-US" sz="2359">
                <a:ea typeface="ＭＳ Ｐゴシック" panose="020B0600070205080204" pitchFamily="34" charset="-128"/>
              </a:rPr>
              <a:t> component named </a:t>
            </a:r>
            <a:r>
              <a:rPr lang="en-US" altLang="en-US" sz="2359">
                <a:latin typeface="Courier New" panose="02070309020205020404" pitchFamily="49" charset="0"/>
                <a:ea typeface="ＭＳ Ｐゴシック" panose="020B0600070205080204" pitchFamily="34" charset="-128"/>
                <a:cs typeface="Courier New" panose="02070309020205020404" pitchFamily="49" charset="0"/>
              </a:rPr>
              <a:t>LabelMessage</a:t>
            </a:r>
          </a:p>
          <a:p>
            <a:pPr marL="0" indent="0"/>
            <a:r>
              <a:rPr lang="en-US" altLang="en-US" sz="2359">
                <a:ea typeface="ＭＳ Ｐゴシック" panose="020B0600070205080204" pitchFamily="34" charset="-128"/>
              </a:rPr>
              <a:t> We need a block that executes when user clicks the </a:t>
            </a:r>
            <a:r>
              <a:rPr lang="en-US" altLang="en-US" sz="2359">
                <a:latin typeface="Courier New" panose="02070309020205020404" pitchFamily="49" charset="0"/>
                <a:ea typeface="ＭＳ Ｐゴシック" panose="020B0600070205080204" pitchFamily="34" charset="-128"/>
                <a:cs typeface="Courier New" panose="02070309020205020404" pitchFamily="49" charset="0"/>
              </a:rPr>
              <a:t>ButtonDisplayMessage</a:t>
            </a:r>
            <a:r>
              <a:rPr lang="en-US" altLang="en-US" sz="2359">
                <a:ea typeface="ＭＳ Ｐゴシック" panose="020B0600070205080204" pitchFamily="34" charset="-128"/>
              </a:rPr>
              <a:t> component.</a:t>
            </a:r>
          </a:p>
          <a:p>
            <a:pPr marL="0" indent="0"/>
            <a:endParaRPr lang="en-US" altLang="en-US" sz="2359">
              <a:ea typeface="ＭＳ Ｐゴシック" panose="020B0600070205080204" pitchFamily="34" charset="-128"/>
            </a:endParaRPr>
          </a:p>
        </p:txBody>
      </p:sp>
      <p:pic>
        <p:nvPicPr>
          <p:cNvPr id="71684"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23545" y="2475621"/>
            <a:ext cx="3724231" cy="278237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1879802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72707" name="Content Placeholder 2"/>
          <p:cNvSpPr>
            <a:spLocks noGrp="1"/>
          </p:cNvSpPr>
          <p:nvPr>
            <p:ph sz="half" idx="1"/>
          </p:nvPr>
        </p:nvSpPr>
        <p:spPr/>
        <p:txBody>
          <a:bodyPr/>
          <a:lstStyle/>
          <a:p>
            <a:pPr marL="0" indent="0"/>
            <a:r>
              <a:rPr lang="en-US" altLang="en-US" smtClean="0">
                <a:ea typeface="ＭＳ Ｐゴシック" panose="020B0600070205080204" pitchFamily="34" charset="-128"/>
              </a:rPr>
              <a:t>Programming with Blocks</a:t>
            </a:r>
          </a:p>
          <a:p>
            <a:pPr marL="0" indent="0"/>
            <a:r>
              <a:rPr lang="en-US" altLang="en-US" sz="2540">
                <a:ea typeface="ＭＳ Ｐゴシック" panose="020B0600070205080204" pitchFamily="34" charset="-128"/>
              </a:rPr>
              <a:t>Because you want to create a block that executes when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ButtonDisplayMessage </a:t>
            </a:r>
            <a:r>
              <a:rPr lang="en-US" altLang="en-US" sz="2540">
                <a:ea typeface="ＭＳ Ｐゴシック" panose="020B0600070205080204" pitchFamily="34" charset="-128"/>
              </a:rPr>
              <a:t>component is clicked, you need to click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ButtonDisplayMessage</a:t>
            </a:r>
            <a:r>
              <a:rPr lang="en-US" altLang="en-US" sz="2540">
                <a:ea typeface="ＭＳ Ｐゴシック" panose="020B0600070205080204" pitchFamily="34" charset="-128"/>
              </a:rPr>
              <a:t> entry.</a:t>
            </a:r>
          </a:p>
          <a:p>
            <a:pPr marL="0" indent="0"/>
            <a:endParaRPr lang="en-US" altLang="en-US" smtClean="0">
              <a:ea typeface="ＭＳ Ｐゴシック" panose="020B0600070205080204" pitchFamily="34" charset="-128"/>
            </a:endParaRPr>
          </a:p>
        </p:txBody>
      </p:sp>
      <p:pic>
        <p:nvPicPr>
          <p:cNvPr id="72708"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23545" y="2285521"/>
            <a:ext cx="3724231" cy="316257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111288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Programming with Blocks</a:t>
            </a:r>
          </a:p>
          <a:p>
            <a:pPr marL="0" indent="0">
              <a:buNone/>
              <a:defRPr/>
            </a:pPr>
            <a:r>
              <a:rPr lang="en-US" sz="2540" dirty="0"/>
              <a:t>There are numerous blocks in this drawer. Here is a summary of the meaning of the colors.</a:t>
            </a:r>
          </a:p>
          <a:p>
            <a:pPr marL="414772" indent="-414772">
              <a:buFont typeface="Arial"/>
              <a:buChar char="•"/>
              <a:defRPr/>
            </a:pPr>
            <a:r>
              <a:rPr lang="en-US" sz="2540" b="1" i="1" dirty="0"/>
              <a:t>Brown blocks</a:t>
            </a:r>
            <a:r>
              <a:rPr lang="en-US" sz="2540" dirty="0"/>
              <a:t> are called </a:t>
            </a:r>
            <a:r>
              <a:rPr lang="en-US" sz="2540" i="1" dirty="0"/>
              <a:t>event handlers</a:t>
            </a:r>
            <a:r>
              <a:rPr lang="en-US" sz="2540" dirty="0"/>
              <a:t>.</a:t>
            </a:r>
          </a:p>
          <a:p>
            <a:pPr marL="777697" lvl="1" indent="-414772">
              <a:buFont typeface="Arial"/>
              <a:buChar char="•"/>
              <a:defRPr/>
            </a:pPr>
            <a:r>
              <a:rPr lang="en-US" sz="2177" dirty="0"/>
              <a:t>An </a:t>
            </a:r>
            <a:r>
              <a:rPr lang="en-US" sz="2177" i="1" dirty="0"/>
              <a:t>event handler </a:t>
            </a:r>
            <a:r>
              <a:rPr lang="en-US" sz="2177" dirty="0"/>
              <a:t>is a block that automatically executes when he specific event takes place.</a:t>
            </a:r>
          </a:p>
          <a:p>
            <a:pPr marL="414772" indent="-414772">
              <a:buFont typeface="Arial"/>
              <a:buChar char="•"/>
              <a:defRPr/>
            </a:pPr>
            <a:r>
              <a:rPr lang="en-US" sz="2540" b="1" i="1" dirty="0"/>
              <a:t>Light green blocks</a:t>
            </a:r>
            <a:r>
              <a:rPr lang="en-US" sz="2540" dirty="0"/>
              <a:t> represent values that are related to the component.</a:t>
            </a:r>
          </a:p>
          <a:p>
            <a:pPr marL="414772" indent="-414772">
              <a:buFont typeface="Arial"/>
              <a:buChar char="•"/>
              <a:defRPr/>
            </a:pPr>
            <a:r>
              <a:rPr lang="en-US" sz="2540" b="1" i="1" dirty="0"/>
              <a:t>Dark green blocks</a:t>
            </a:r>
            <a:r>
              <a:rPr lang="en-US" sz="2540" dirty="0"/>
              <a:t> perform actions with the component.</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709081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a:xfrm>
            <a:off x="1879239" y="3636383"/>
            <a:ext cx="8227583" cy="4524955"/>
          </a:xfrm>
        </p:spPr>
        <p:txBody>
          <a:bodyPr/>
          <a:lstStyle/>
          <a:p>
            <a:pPr eaLnBrk="1" hangingPunct="1">
              <a:buFont typeface="Times New Roman" charset="0"/>
              <a:buNone/>
              <a:defRPr/>
            </a:pPr>
            <a:r>
              <a:rPr lang="en-US" sz="2722" dirty="0"/>
              <a:t>Programming with Blocks</a:t>
            </a:r>
          </a:p>
          <a:p>
            <a:pPr marL="414772" indent="-414772">
              <a:buFont typeface="Arial"/>
              <a:buChar char="•"/>
              <a:defRPr/>
            </a:pPr>
            <a:r>
              <a:rPr lang="en-US" sz="2359" dirty="0"/>
              <a:t>Figure 1-61 Shows the topmost block inside the drawer. It reads:</a:t>
            </a:r>
          </a:p>
          <a:p>
            <a:pPr marL="0" indent="0">
              <a:buNone/>
              <a:defRPr/>
            </a:pPr>
            <a:r>
              <a:rPr lang="en-US" sz="2359" dirty="0"/>
              <a:t>	</a:t>
            </a:r>
            <a:r>
              <a:rPr lang="en-US" sz="2359" dirty="0">
                <a:latin typeface="Courier New"/>
                <a:cs typeface="Courier New"/>
              </a:rPr>
              <a:t>when</a:t>
            </a:r>
            <a:r>
              <a:rPr lang="en-US" sz="2359" dirty="0"/>
              <a:t> </a:t>
            </a:r>
            <a:r>
              <a:rPr lang="en-US" sz="2359" dirty="0">
                <a:latin typeface="Courier New"/>
                <a:cs typeface="Courier New"/>
              </a:rPr>
              <a:t>ButtonDisplayMessage.Click do</a:t>
            </a:r>
          </a:p>
          <a:p>
            <a:pPr marL="414772" indent="-414772">
              <a:buFont typeface="Arial"/>
              <a:buChar char="•"/>
              <a:defRPr/>
            </a:pPr>
            <a:r>
              <a:rPr lang="en-US" sz="2359" dirty="0"/>
              <a:t>This means when the </a:t>
            </a:r>
            <a:r>
              <a:rPr lang="en-US" sz="2359" dirty="0">
                <a:latin typeface="Courier New"/>
                <a:cs typeface="Courier New"/>
              </a:rPr>
              <a:t>ButtonDisplayMessage</a:t>
            </a:r>
            <a:r>
              <a:rPr lang="en-US" sz="2359" dirty="0"/>
              <a:t> is clicked, </a:t>
            </a:r>
            <a:r>
              <a:rPr lang="en-US" sz="2359" i="1" dirty="0"/>
              <a:t>do this block</a:t>
            </a:r>
            <a:r>
              <a:rPr lang="en-US" sz="2359" dirty="0"/>
              <a:t>.</a:t>
            </a:r>
          </a:p>
        </p:txBody>
      </p:sp>
      <p:pic>
        <p:nvPicPr>
          <p:cNvPr id="7475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5569" y="1417109"/>
            <a:ext cx="3655104"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6361190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a:xfrm>
            <a:off x="1980049" y="3636383"/>
            <a:ext cx="8227583" cy="4524955"/>
          </a:xfrm>
        </p:spPr>
        <p:txBody>
          <a:bodyPr/>
          <a:lstStyle/>
          <a:p>
            <a:pPr eaLnBrk="1" hangingPunct="1">
              <a:buFont typeface="Times New Roman" charset="0"/>
              <a:buNone/>
              <a:defRPr/>
            </a:pPr>
            <a:r>
              <a:rPr lang="en-US" dirty="0" smtClean="0"/>
              <a:t>Programming with Blocks</a:t>
            </a:r>
          </a:p>
          <a:p>
            <a:pPr marL="414772" indent="-414772">
              <a:buFont typeface="Arial"/>
              <a:buChar char="•"/>
              <a:defRPr/>
            </a:pPr>
            <a:r>
              <a:rPr lang="en-US" sz="2540" dirty="0"/>
              <a:t>The </a:t>
            </a:r>
            <a:r>
              <a:rPr lang="en-US" sz="2540" dirty="0">
                <a:latin typeface="Courier New"/>
                <a:cs typeface="Courier New"/>
              </a:rPr>
              <a:t>ButtonDisplayMessage.Click do </a:t>
            </a:r>
            <a:r>
              <a:rPr lang="en-US" sz="2540" dirty="0"/>
              <a:t>block has an odd-shaped space in the middle.</a:t>
            </a:r>
          </a:p>
          <a:p>
            <a:pPr marL="414772" indent="-414772">
              <a:buFont typeface="Arial"/>
              <a:buChar char="•"/>
              <a:defRPr/>
            </a:pPr>
            <a:r>
              <a:rPr lang="en-US" sz="2540" dirty="0"/>
              <a:t>You can snap another block or set of blocks into this space.</a:t>
            </a:r>
          </a:p>
        </p:txBody>
      </p:sp>
      <p:pic>
        <p:nvPicPr>
          <p:cNvPr id="7578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0038" y="2115583"/>
            <a:ext cx="5888778" cy="1218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229856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76803"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Programming with Blocks</a:t>
            </a:r>
          </a:p>
          <a:p>
            <a:pPr eaLnBrk="1" hangingPunct="1">
              <a:buFont typeface="Arial" panose="020B0604020202020204" pitchFamily="34" charset="0"/>
              <a:buChar char="•"/>
            </a:pPr>
            <a:r>
              <a:rPr lang="en-US" altLang="en-US" sz="2540">
                <a:ea typeface="ＭＳ Ｐゴシック" panose="020B0600070205080204" pitchFamily="34" charset="-128"/>
              </a:rPr>
              <a:t>A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Label </a:t>
            </a:r>
            <a:r>
              <a:rPr lang="en-US" altLang="en-US" sz="2540">
                <a:ea typeface="ＭＳ Ｐゴシック" panose="020B0600070205080204" pitchFamily="34" charset="-128"/>
              </a:rPr>
              <a:t>component has a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Text</a:t>
            </a:r>
            <a:r>
              <a:rPr lang="en-US" altLang="en-US" sz="2540">
                <a:ea typeface="ＭＳ Ｐゴシック" panose="020B0600070205080204" pitchFamily="34" charset="-128"/>
              </a:rPr>
              <a:t> property.</a:t>
            </a:r>
          </a:p>
          <a:p>
            <a:pPr eaLnBrk="1" hangingPunct="1">
              <a:buFont typeface="Arial" panose="020B0604020202020204" pitchFamily="34" charset="0"/>
              <a:buChar char="•"/>
            </a:pPr>
            <a:r>
              <a:rPr lang="en-US" altLang="en-US" sz="2540">
                <a:ea typeface="ＭＳ Ｐゴシック" panose="020B0600070205080204" pitchFamily="34" charset="-128"/>
              </a:rPr>
              <a:t>Find a block that sets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LabelMessage </a:t>
            </a:r>
            <a:r>
              <a:rPr lang="en-US" altLang="en-US" sz="2540">
                <a:ea typeface="ＭＳ Ｐゴシック" panose="020B0600070205080204" pitchFamily="34" charset="-128"/>
              </a:rPr>
              <a:t>component’s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Text</a:t>
            </a:r>
            <a:r>
              <a:rPr lang="en-US" altLang="en-US" sz="2540">
                <a:ea typeface="ＭＳ Ｐゴシック" panose="020B0600070205080204" pitchFamily="34" charset="-128"/>
              </a:rPr>
              <a:t> property.</a:t>
            </a:r>
          </a:p>
          <a:p>
            <a:pPr eaLnBrk="1" hangingPunct="1">
              <a:buFont typeface="Arial" panose="020B0604020202020204" pitchFamily="34" charset="0"/>
              <a:buChar char="•"/>
            </a:pPr>
            <a:r>
              <a:rPr lang="en-US" altLang="en-US" sz="2540">
                <a:ea typeface="ＭＳ Ｐゴシック" panose="020B0600070205080204" pitchFamily="34" charset="-128"/>
              </a:rPr>
              <a:t>Snap it into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when ButtonDisplayMessage.Click do </a:t>
            </a:r>
            <a:r>
              <a:rPr lang="en-US" altLang="en-US" sz="2540">
                <a:ea typeface="ＭＳ Ｐゴシック" panose="020B0600070205080204" pitchFamily="34" charset="-128"/>
              </a:rPr>
              <a:t>block.</a:t>
            </a:r>
          </a:p>
          <a:p>
            <a:pPr eaLnBrk="1" hangingPunct="1">
              <a:buFont typeface="Arial" panose="020B0604020202020204" pitchFamily="34" charset="0"/>
              <a:buChar char="•"/>
            </a:pPr>
            <a:r>
              <a:rPr lang="en-US" altLang="en-US" sz="2540">
                <a:ea typeface="ＭＳ Ｐゴシック" panose="020B0600070205080204" pitchFamily="34" charset="-128"/>
              </a:rPr>
              <a:t>Open the drawer containing the blocks for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LabelMessage </a:t>
            </a:r>
            <a:r>
              <a:rPr lang="en-US" altLang="en-US" sz="2540">
                <a:ea typeface="ＭＳ Ｐゴシック" panose="020B0600070205080204" pitchFamily="34" charset="-128"/>
              </a:rPr>
              <a:t>component. It reads:</a:t>
            </a:r>
          </a:p>
          <a:p>
            <a:pPr marL="414772" lvl="1" indent="0"/>
            <a:r>
              <a:rPr lang="en-US" altLang="en-US" sz="2177">
                <a:latin typeface="Courier New" panose="02070309020205020404" pitchFamily="49" charset="0"/>
                <a:ea typeface="Arial Unicode MS" panose="020B0604020202020204" pitchFamily="34" charset="-128"/>
                <a:cs typeface="Courier New" panose="02070309020205020404" pitchFamily="49" charset="0"/>
              </a:rPr>
              <a:t>set</a:t>
            </a:r>
            <a:r>
              <a:rPr lang="en-US" altLang="en-US" sz="2177">
                <a:ea typeface="Arial Unicode MS" panose="020B0604020202020204" pitchFamily="34" charset="-128"/>
              </a:rPr>
              <a:t> </a:t>
            </a:r>
            <a:r>
              <a:rPr lang="en-US" altLang="en-US" sz="2177">
                <a:latin typeface="Courier New" panose="02070309020205020404" pitchFamily="49" charset="0"/>
                <a:ea typeface="Arial Unicode MS" panose="020B0604020202020204" pitchFamily="34" charset="-128"/>
                <a:cs typeface="Courier New" panose="02070309020205020404" pitchFamily="49" charset="0"/>
              </a:rPr>
              <a:t>LabelMessage.Text to</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3807079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pic>
        <p:nvPicPr>
          <p:cNvPr id="20483"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221459" y="1604329"/>
            <a:ext cx="5744763" cy="452495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4"/>
          <a:srcRect/>
          <a:stretch>
            <a:fillRect/>
          </a:stretch>
        </p:blipFill>
        <p:spPr bwMode="auto">
          <a:xfrm>
            <a:off x="4137074" y="6480272"/>
            <a:ext cx="760730" cy="145415"/>
          </a:xfrm>
          <a:prstGeom prst="rect">
            <a:avLst/>
          </a:prstGeom>
          <a:noFill/>
          <a:ln w="9525">
            <a:noFill/>
            <a:miter lim="800000"/>
            <a:headEnd/>
            <a:tailEnd/>
          </a:ln>
        </p:spPr>
      </p:pic>
    </p:spTree>
    <p:extLst>
      <p:ext uri="{BB962C8B-B14F-4D97-AF65-F5344CB8AC3E}">
        <p14:creationId xmlns:p14="http://schemas.microsoft.com/office/powerpoint/2010/main" val="30152616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7782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953057" y="1839074"/>
            <a:ext cx="4540796" cy="3431880"/>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969370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Programming in Blocks</a:t>
            </a:r>
          </a:p>
          <a:p>
            <a:pPr marL="414772" indent="-414772">
              <a:buFont typeface="Arial"/>
              <a:buChar char="•"/>
              <a:defRPr/>
            </a:pPr>
            <a:r>
              <a:rPr lang="en-US" sz="2540" dirty="0"/>
              <a:t>To insert the block you click and drag it to the empty space inside the </a:t>
            </a:r>
          </a:p>
          <a:p>
            <a:pPr marL="362925" lvl="1" indent="0">
              <a:buNone/>
              <a:defRPr/>
            </a:pPr>
            <a:r>
              <a:rPr lang="en-US" sz="2177" dirty="0">
                <a:latin typeface="Courier New"/>
                <a:cs typeface="Courier New"/>
              </a:rPr>
              <a:t>when</a:t>
            </a:r>
            <a:r>
              <a:rPr lang="en-US" sz="2177" dirty="0"/>
              <a:t> </a:t>
            </a:r>
            <a:r>
              <a:rPr lang="en-US" sz="2177" dirty="0">
                <a:latin typeface="Courier New"/>
                <a:cs typeface="Courier New"/>
              </a:rPr>
              <a:t>ButtonDisplayMessage.Click do </a:t>
            </a:r>
            <a:r>
              <a:rPr lang="en-US" sz="2177" dirty="0"/>
              <a:t>block.</a:t>
            </a:r>
          </a:p>
          <a:p>
            <a:pPr marL="414772" indent="-414772">
              <a:buFont typeface="Arial"/>
              <a:buChar char="•"/>
              <a:defRPr/>
            </a:pPr>
            <a:r>
              <a:rPr lang="en-US" sz="2540" dirty="0"/>
              <a:t> The </a:t>
            </a:r>
            <a:r>
              <a:rPr lang="en-US" sz="2177" dirty="0">
                <a:latin typeface="Courier New"/>
                <a:ea typeface="Arial Unicode MS" charset="0"/>
                <a:cs typeface="Courier New"/>
              </a:rPr>
              <a:t>set</a:t>
            </a:r>
            <a:r>
              <a:rPr lang="en-US" sz="2540" dirty="0"/>
              <a:t> </a:t>
            </a:r>
            <a:r>
              <a:rPr lang="en-US" sz="2540" dirty="0">
                <a:latin typeface="Courier New"/>
                <a:cs typeface="Courier New"/>
              </a:rPr>
              <a:t>LabelMessage.Text to </a:t>
            </a:r>
            <a:r>
              <a:rPr lang="en-US" sz="2540" dirty="0"/>
              <a:t>block is not a complete instruction.</a:t>
            </a:r>
          </a:p>
          <a:p>
            <a:pPr marL="414772" indent="-414772">
              <a:buFont typeface="Arial"/>
              <a:buChar char="•"/>
              <a:defRPr/>
            </a:pPr>
            <a:r>
              <a:rPr lang="en-US" sz="2540" dirty="0"/>
              <a:t>Noticed the opening on the right edge of the set </a:t>
            </a:r>
            <a:r>
              <a:rPr lang="en-US" sz="2540" dirty="0">
                <a:latin typeface="Courier New"/>
                <a:cs typeface="Courier New"/>
              </a:rPr>
              <a:t>LabelMessage.Text to </a:t>
            </a:r>
            <a:r>
              <a:rPr lang="en-US" sz="2540" dirty="0"/>
              <a:t>block.</a:t>
            </a:r>
          </a:p>
          <a:p>
            <a:pPr marL="414772" indent="-414772">
              <a:buFont typeface="Arial"/>
              <a:buChar char="•"/>
              <a:defRPr/>
            </a:pPr>
            <a:r>
              <a:rPr lang="en-US" sz="2540" dirty="0"/>
              <a:t>You need to snap another block specifying a value into the socket.</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6446739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79875"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135585" y="1752665"/>
            <a:ext cx="4860510" cy="3217298"/>
          </a:xfrm>
        </p:spPr>
      </p:pic>
      <p:pic>
        <p:nvPicPr>
          <p:cNvPr id="79876"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135586" y="5305518"/>
            <a:ext cx="5412088" cy="665350"/>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4"/>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4665856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Programming in Blocks</a:t>
            </a:r>
          </a:p>
          <a:p>
            <a:pPr marL="414772" indent="-414772">
              <a:buFont typeface="Arial"/>
              <a:buChar char="•"/>
              <a:defRPr/>
            </a:pPr>
            <a:r>
              <a:rPr lang="en-US" dirty="0" smtClean="0">
                <a:cs typeface="Courier New"/>
              </a:rPr>
              <a:t>Click </a:t>
            </a:r>
            <a:r>
              <a:rPr lang="en-US" i="1" dirty="0" smtClean="0">
                <a:cs typeface="Courier New"/>
              </a:rPr>
              <a:t>Text </a:t>
            </a:r>
            <a:r>
              <a:rPr lang="en-US" dirty="0" smtClean="0">
                <a:cs typeface="Courier New"/>
              </a:rPr>
              <a:t>under </a:t>
            </a:r>
            <a:r>
              <a:rPr lang="en-US" i="1" dirty="0" smtClean="0">
                <a:cs typeface="Courier New"/>
              </a:rPr>
              <a:t>Built-in </a:t>
            </a:r>
            <a:r>
              <a:rPr lang="en-US" dirty="0" smtClean="0">
                <a:cs typeface="Courier New"/>
              </a:rPr>
              <a:t>in the </a:t>
            </a:r>
            <a:r>
              <a:rPr lang="en-US" dirty="0">
                <a:cs typeface="Courier New"/>
              </a:rPr>
              <a:t>B</a:t>
            </a:r>
            <a:r>
              <a:rPr lang="en-US" dirty="0" smtClean="0">
                <a:cs typeface="Courier New"/>
              </a:rPr>
              <a:t>locks column.</a:t>
            </a:r>
          </a:p>
          <a:p>
            <a:pPr marL="414772" indent="-414772">
              <a:buFont typeface="Arial"/>
              <a:buChar char="•"/>
              <a:defRPr/>
            </a:pPr>
            <a:r>
              <a:rPr lang="en-US" dirty="0" smtClean="0">
                <a:cs typeface="Courier New"/>
              </a:rPr>
              <a:t>A drawer will open as shown in Figure 1-67.</a:t>
            </a:r>
          </a:p>
          <a:p>
            <a:pPr marL="414772" indent="-414772">
              <a:buFont typeface="Arial"/>
              <a:buChar char="•"/>
              <a:defRPr/>
            </a:pPr>
            <a:r>
              <a:rPr lang="en-US" dirty="0" smtClean="0">
                <a:cs typeface="Courier New"/>
              </a:rPr>
              <a:t>In the figure is the </a:t>
            </a:r>
            <a:r>
              <a:rPr lang="en-US" i="1" dirty="0" smtClean="0">
                <a:cs typeface="Courier New"/>
              </a:rPr>
              <a:t>text string </a:t>
            </a:r>
            <a:r>
              <a:rPr lang="en-US" dirty="0" smtClean="0">
                <a:cs typeface="Courier New"/>
              </a:rPr>
              <a:t>block.</a:t>
            </a:r>
          </a:p>
          <a:p>
            <a:pPr marL="414772" indent="-414772">
              <a:buFont typeface="Arial"/>
              <a:buChar char="•"/>
              <a:defRPr/>
            </a:pPr>
            <a:r>
              <a:rPr lang="en-US" dirty="0" smtClean="0">
                <a:cs typeface="Courier New"/>
              </a:rPr>
              <a:t>Click the empty space, type </a:t>
            </a:r>
            <a:r>
              <a:rPr lang="en-US" i="1" dirty="0" smtClean="0">
                <a:cs typeface="Courier New"/>
              </a:rPr>
              <a:t>Hello </a:t>
            </a:r>
            <a:r>
              <a:rPr lang="en-US" i="1" dirty="0">
                <a:cs typeface="Courier New"/>
              </a:rPr>
              <a:t>W</a:t>
            </a:r>
            <a:r>
              <a:rPr lang="en-US" i="1" dirty="0" smtClean="0">
                <a:cs typeface="Courier New"/>
              </a:rPr>
              <a:t>orld </a:t>
            </a:r>
            <a:r>
              <a:rPr lang="en-US" dirty="0" smtClean="0">
                <a:cs typeface="Courier New"/>
              </a:rPr>
              <a:t>then press enter.</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3644693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81923"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132705" y="1700820"/>
            <a:ext cx="3706949" cy="2963831"/>
          </a:xfrm>
        </p:spPr>
      </p:pic>
      <p:pic>
        <p:nvPicPr>
          <p:cNvPr id="81924"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326425" y="1700820"/>
            <a:ext cx="3732872" cy="2393531"/>
          </a:xfrm>
        </p:spPr>
      </p:pic>
      <p:pic>
        <p:nvPicPr>
          <p:cNvPr id="81926"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1859" y="4990125"/>
            <a:ext cx="3715590" cy="86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dirty="0" smtClean="0"/>
              <a:t>John Robinson at Rowan University</a:t>
            </a:r>
            <a:endParaRPr lang="en-US" dirty="0"/>
          </a:p>
        </p:txBody>
      </p:sp>
      <p:pic>
        <p:nvPicPr>
          <p:cNvPr id="8" name="Picture 7" descr="Creative Commons License"/>
          <p:cNvPicPr/>
          <p:nvPr/>
        </p:nvPicPr>
        <p:blipFill>
          <a:blip r:embed="rId5"/>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2017792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92500" lnSpcReduction="10000"/>
          </a:bodyPr>
          <a:lstStyle/>
          <a:p>
            <a:endParaRPr lang="en-US" dirty="0" smtClean="0"/>
          </a:p>
          <a:p>
            <a:endParaRPr lang="en-US" dirty="0"/>
          </a:p>
          <a:p>
            <a:endParaRPr lang="en-US" dirty="0" smtClean="0"/>
          </a:p>
          <a:p>
            <a:r>
              <a:rPr lang="en-US" sz="3200" dirty="0" smtClean="0"/>
              <a:t>Mole Mash Game</a:t>
            </a:r>
            <a:endParaRPr lang="en-US" sz="3200" dirty="0"/>
          </a:p>
        </p:txBody>
      </p:sp>
      <p:pic>
        <p:nvPicPr>
          <p:cNvPr id="9" name="Picture 8"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
        <p:nvSpPr>
          <p:cNvPr id="10" name="Footer Placeholder 1"/>
          <p:cNvSpPr>
            <a:spLocks noGrp="1"/>
          </p:cNvSpPr>
          <p:nvPr>
            <p:ph type="ftr" sz="quarter" idx="11"/>
          </p:nvPr>
        </p:nvSpPr>
        <p:spPr>
          <a:xfrm>
            <a:off x="4038600" y="6356350"/>
            <a:ext cx="4114800" cy="365125"/>
          </a:xfrm>
        </p:spPr>
        <p:txBody>
          <a:bodyPr/>
          <a:lstStyle/>
          <a:p>
            <a:r>
              <a:rPr lang="en-US" dirty="0" smtClean="0"/>
              <a:t>John Robinson at Rowan University</a:t>
            </a:r>
            <a:endParaRPr lang="en-US"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5710" y="0"/>
            <a:ext cx="7560579" cy="5327915"/>
          </a:xfrm>
          <a:prstGeom prst="rect">
            <a:avLst/>
          </a:prstGeom>
        </p:spPr>
      </p:pic>
    </p:spTree>
    <p:extLst>
      <p:ext uri="{BB962C8B-B14F-4D97-AF65-F5344CB8AC3E}">
        <p14:creationId xmlns:p14="http://schemas.microsoft.com/office/powerpoint/2010/main" val="29354510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 Mash Game Description</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a:t>our version of whack a mole, you will have thirty seconds to try and get the highest score you can. If your total score after the thirty seconds is high enough, you will be able to collect bonus points by shaking your device! Final Scores are then displayed on another we will call the </a:t>
            </a:r>
            <a:r>
              <a:rPr lang="en-US" dirty="0" err="1"/>
              <a:t>ScoreScreen</a:t>
            </a:r>
            <a:r>
              <a:rPr lang="en-US" dirty="0"/>
              <a:t>. On the </a:t>
            </a:r>
            <a:r>
              <a:rPr lang="en-US" dirty="0" err="1"/>
              <a:t>ScoreScreen</a:t>
            </a:r>
            <a:r>
              <a:rPr lang="en-US" dirty="0"/>
              <a:t> page, the high score is displayed along with the score from the previous game. </a:t>
            </a:r>
          </a:p>
          <a:p>
            <a:endParaRPr lang="en-US" dirty="0"/>
          </a:p>
        </p:txBody>
      </p:sp>
      <p:pic>
        <p:nvPicPr>
          <p:cNvPr id="5" name="Picture 4"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38653322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Android &amp; Computer </a:t>
            </a:r>
            <a:r>
              <a:rPr lang="en-US" dirty="0" smtClean="0"/>
              <a:t>Science </a:t>
            </a:r>
            <a:r>
              <a:rPr lang="en-US" smtClean="0"/>
              <a:t>Concepts Covered in Mole Mash Game</a:t>
            </a:r>
            <a:endParaRPr lang="en-US" dirty="0"/>
          </a:p>
        </p:txBody>
      </p:sp>
      <p:sp>
        <p:nvSpPr>
          <p:cNvPr id="3" name="Content Placeholder 2"/>
          <p:cNvSpPr>
            <a:spLocks noGrp="1"/>
          </p:cNvSpPr>
          <p:nvPr>
            <p:ph idx="1"/>
          </p:nvPr>
        </p:nvSpPr>
        <p:spPr/>
        <p:txBody>
          <a:bodyPr/>
          <a:lstStyle/>
          <a:p>
            <a:pPr marL="0" indent="0">
              <a:buNone/>
            </a:pPr>
            <a:r>
              <a:rPr lang="en-US" dirty="0"/>
              <a:t>This Android App will include the following </a:t>
            </a:r>
            <a:r>
              <a:rPr lang="en-US" dirty="0" smtClean="0"/>
              <a:t>Computer Science concepts </a:t>
            </a:r>
            <a:r>
              <a:rPr lang="en-US" dirty="0"/>
              <a:t>and Android principles:</a:t>
            </a:r>
          </a:p>
          <a:p>
            <a:r>
              <a:rPr lang="en-US" dirty="0" smtClean="0"/>
              <a:t>The </a:t>
            </a:r>
            <a:r>
              <a:rPr lang="en-US" dirty="0"/>
              <a:t>Android accelerometer sensor</a:t>
            </a:r>
          </a:p>
          <a:p>
            <a:r>
              <a:rPr lang="en-US" dirty="0" smtClean="0"/>
              <a:t>Android </a:t>
            </a:r>
            <a:r>
              <a:rPr lang="en-US" dirty="0"/>
              <a:t>event handling</a:t>
            </a:r>
          </a:p>
          <a:p>
            <a:r>
              <a:rPr lang="en-US" dirty="0" smtClean="0"/>
              <a:t>How </a:t>
            </a:r>
            <a:r>
              <a:rPr lang="en-US" dirty="0"/>
              <a:t>conditional and control statements are used</a:t>
            </a:r>
          </a:p>
          <a:p>
            <a:r>
              <a:rPr lang="en-US" dirty="0" smtClean="0"/>
              <a:t>Data </a:t>
            </a:r>
            <a:r>
              <a:rPr lang="en-US" dirty="0"/>
              <a:t>structures and Abstractions</a:t>
            </a:r>
          </a:p>
          <a:p>
            <a:r>
              <a:rPr lang="en-US" dirty="0" smtClean="0"/>
              <a:t>Parameter </a:t>
            </a:r>
            <a:r>
              <a:rPr lang="en-US" dirty="0"/>
              <a:t>passing and Data Storage</a:t>
            </a:r>
          </a:p>
          <a:p>
            <a:r>
              <a:rPr lang="en-US" dirty="0" smtClean="0"/>
              <a:t>High </a:t>
            </a:r>
            <a:r>
              <a:rPr lang="en-US" dirty="0"/>
              <a:t>level languages translated into low level languages.</a:t>
            </a:r>
          </a:p>
          <a:p>
            <a:endParaRPr lang="en-US" dirty="0"/>
          </a:p>
        </p:txBody>
      </p:sp>
      <p:pic>
        <p:nvPicPr>
          <p:cNvPr id="5" name="Picture 4" descr="Creative Commons License"/>
          <p:cNvPicPr/>
          <p:nvPr/>
        </p:nvPicPr>
        <p:blipFill>
          <a:blip r:embed="rId2"/>
          <a:srcRect/>
          <a:stretch>
            <a:fillRect/>
          </a:stretch>
        </p:blipFill>
        <p:spPr bwMode="auto">
          <a:xfrm>
            <a:off x="4193344"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7777604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srcRect l="481" t="11416" b="5020"/>
          <a:stretch/>
        </p:blipFill>
        <p:spPr bwMode="auto">
          <a:xfrm>
            <a:off x="1030961" y="942294"/>
            <a:ext cx="9797142" cy="5414056"/>
          </a:xfrm>
          <a:prstGeom prst="rect">
            <a:avLst/>
          </a:prstGeom>
          <a:ln>
            <a:noFill/>
          </a:ln>
          <a:extLst>
            <a:ext uri="{53640926-AAD7-44D8-BBD7-CCE9431645EC}">
              <a14:shadowObscured xmlns:a14="http://schemas.microsoft.com/office/drawing/2010/main"/>
            </a:ext>
          </a:extLst>
        </p:spPr>
      </p:pic>
      <p:sp>
        <p:nvSpPr>
          <p:cNvPr id="5" name="Title 4"/>
          <p:cNvSpPr>
            <a:spLocks noGrp="1"/>
          </p:cNvSpPr>
          <p:nvPr>
            <p:ph type="title"/>
          </p:nvPr>
        </p:nvSpPr>
        <p:spPr>
          <a:xfrm>
            <a:off x="838200" y="82097"/>
            <a:ext cx="10515600" cy="1325563"/>
          </a:xfrm>
        </p:spPr>
        <p:txBody>
          <a:bodyPr/>
          <a:lstStyle/>
          <a:p>
            <a:r>
              <a:rPr lang="en-US" dirty="0" smtClean="0"/>
              <a:t>Screen 1</a:t>
            </a:r>
            <a:endParaRPr lang="en-US" dirty="0"/>
          </a:p>
        </p:txBody>
      </p:sp>
      <p:pic>
        <p:nvPicPr>
          <p:cNvPr id="6" name="Picture 5" descr="Creative Commons License"/>
          <p:cNvPicPr/>
          <p:nvPr/>
        </p:nvPicPr>
        <p:blipFill>
          <a:blip r:embed="rId4"/>
          <a:srcRect/>
          <a:stretch>
            <a:fillRect/>
          </a:stretch>
        </p:blipFill>
        <p:spPr bwMode="auto">
          <a:xfrm>
            <a:off x="4207412" y="6466205"/>
            <a:ext cx="760730" cy="145415"/>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11015083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top</a:t>
            </a:r>
            <a:endParaRPr lang="en-US" dirty="0"/>
          </a:p>
        </p:txBody>
      </p:sp>
      <p:pic>
        <p:nvPicPr>
          <p:cNvPr id="13" name="Picture 12"/>
          <p:cNvPicPr/>
          <p:nvPr/>
        </p:nvPicPr>
        <p:blipFill rotWithShape="1">
          <a:blip r:embed="rId3"/>
          <a:srcRect t="9342" b="4589"/>
          <a:stretch/>
        </p:blipFill>
        <p:spPr bwMode="auto">
          <a:xfrm>
            <a:off x="713679" y="1525587"/>
            <a:ext cx="10872438" cy="4875213"/>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4"/>
          <a:srcRect/>
          <a:stretch>
            <a:fillRect/>
          </a:stretch>
        </p:blipFill>
        <p:spPr bwMode="auto">
          <a:xfrm>
            <a:off x="4179277" y="6471797"/>
            <a:ext cx="760730" cy="145415"/>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695245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pic>
        <p:nvPicPr>
          <p:cNvPr id="2150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240181" y="1604329"/>
            <a:ext cx="5707320" cy="452495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80272"/>
            <a:ext cx="760730" cy="145415"/>
          </a:xfrm>
          <a:prstGeom prst="rect">
            <a:avLst/>
          </a:prstGeom>
          <a:noFill/>
          <a:ln w="9525">
            <a:noFill/>
            <a:miter lim="800000"/>
            <a:headEnd/>
            <a:tailEnd/>
          </a:ln>
        </p:spPr>
      </p:pic>
    </p:spTree>
    <p:extLst>
      <p:ext uri="{BB962C8B-B14F-4D97-AF65-F5344CB8AC3E}">
        <p14:creationId xmlns:p14="http://schemas.microsoft.com/office/powerpoint/2010/main" val="30643528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bottom</a:t>
            </a:r>
            <a:endParaRPr lang="en-US" dirty="0"/>
          </a:p>
        </p:txBody>
      </p:sp>
      <p:pic>
        <p:nvPicPr>
          <p:cNvPr id="3" name="Picture 2"/>
          <p:cNvPicPr/>
          <p:nvPr/>
        </p:nvPicPr>
        <p:blipFill rotWithShape="1">
          <a:blip r:embed="rId3" cstate="print">
            <a:extLst>
              <a:ext uri="{28A0092B-C50C-407E-A947-70E740481C1C}">
                <a14:useLocalDpi xmlns:a14="http://schemas.microsoft.com/office/drawing/2010/main" val="0"/>
              </a:ext>
            </a:extLst>
          </a:blip>
          <a:srcRect l="33013" t="26923" r="46154" b="29231"/>
          <a:stretch/>
        </p:blipFill>
        <p:spPr bwMode="auto">
          <a:xfrm>
            <a:off x="3943864" y="2218677"/>
            <a:ext cx="4063774" cy="4093710"/>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4"/>
          <a:srcRect/>
          <a:stretch>
            <a:fillRect/>
          </a:stretch>
        </p:blipFill>
        <p:spPr bwMode="auto">
          <a:xfrm>
            <a:off x="4179277"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21904513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 Screen</a:t>
            </a:r>
            <a:endParaRPr lang="en-US" dirty="0"/>
          </a:p>
        </p:txBody>
      </p:sp>
      <p:pic>
        <p:nvPicPr>
          <p:cNvPr id="3" name="Picture 2"/>
          <p:cNvPicPr/>
          <p:nvPr/>
        </p:nvPicPr>
        <p:blipFill rotWithShape="1">
          <a:blip r:embed="rId3"/>
          <a:srcRect t="9633" b="4493"/>
          <a:stretch/>
        </p:blipFill>
        <p:spPr bwMode="auto">
          <a:xfrm>
            <a:off x="838200" y="1340258"/>
            <a:ext cx="10319657" cy="5060542"/>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4"/>
          <a:srcRect/>
          <a:stretch>
            <a:fillRect/>
          </a:stretch>
        </p:blipFill>
        <p:spPr bwMode="auto">
          <a:xfrm>
            <a:off x="4179277"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37606072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1 Logic</a:t>
            </a:r>
            <a:endParaRPr lang="en-US" dirty="0"/>
          </a:p>
        </p:txBody>
      </p:sp>
      <p:pic>
        <p:nvPicPr>
          <p:cNvPr id="3" name="Picture 2"/>
          <p:cNvPicPr/>
          <p:nvPr/>
        </p:nvPicPr>
        <p:blipFill rotWithShape="1">
          <a:blip r:embed="rId2"/>
          <a:srcRect l="14941" t="26193" r="2058" b="6957"/>
          <a:stretch/>
        </p:blipFill>
        <p:spPr bwMode="auto">
          <a:xfrm>
            <a:off x="838200" y="1312772"/>
            <a:ext cx="10515599" cy="5125085"/>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51141"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30241076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Logic</a:t>
            </a:r>
            <a:endParaRPr lang="en-US" dirty="0"/>
          </a:p>
        </p:txBody>
      </p:sp>
      <p:pic>
        <p:nvPicPr>
          <p:cNvPr id="3" name="Picture 2"/>
          <p:cNvPicPr/>
          <p:nvPr/>
        </p:nvPicPr>
        <p:blipFill rotWithShape="1">
          <a:blip r:embed="rId2"/>
          <a:srcRect l="14799" t="22272" r="1729" b="12190"/>
          <a:stretch/>
        </p:blipFill>
        <p:spPr bwMode="auto">
          <a:xfrm>
            <a:off x="838200" y="1406525"/>
            <a:ext cx="10515599" cy="4949825"/>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65209"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28856262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Logic</a:t>
            </a:r>
            <a:endParaRPr lang="en-US" dirty="0"/>
          </a:p>
        </p:txBody>
      </p:sp>
      <p:pic>
        <p:nvPicPr>
          <p:cNvPr id="3" name="Picture 2"/>
          <p:cNvPicPr/>
          <p:nvPr/>
        </p:nvPicPr>
        <p:blipFill rotWithShape="1">
          <a:blip r:embed="rId2"/>
          <a:srcRect l="14945" t="9082" r="2045" b="27892"/>
          <a:stretch/>
        </p:blipFill>
        <p:spPr bwMode="auto">
          <a:xfrm>
            <a:off x="838200" y="1338552"/>
            <a:ext cx="10515600" cy="3226435"/>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3" cstate="print">
            <a:extLst>
              <a:ext uri="{28A0092B-C50C-407E-A947-70E740481C1C}">
                <a14:useLocalDpi xmlns:a14="http://schemas.microsoft.com/office/drawing/2010/main" val="0"/>
              </a:ext>
            </a:extLst>
          </a:blip>
          <a:srcRect l="14944" t="29448" r="2605" b="39102"/>
          <a:stretch/>
        </p:blipFill>
        <p:spPr bwMode="auto">
          <a:xfrm>
            <a:off x="838200" y="4564987"/>
            <a:ext cx="10515600" cy="1685155"/>
          </a:xfrm>
          <a:prstGeom prst="rect">
            <a:avLst/>
          </a:prstGeom>
          <a:ln>
            <a:noFill/>
          </a:ln>
          <a:extLst>
            <a:ext uri="{53640926-AAD7-44D8-BBD7-CCE9431645EC}">
              <a14:shadowObscured xmlns:a14="http://schemas.microsoft.com/office/drawing/2010/main"/>
            </a:ext>
          </a:extLst>
        </p:spPr>
      </p:pic>
      <p:pic>
        <p:nvPicPr>
          <p:cNvPr id="6" name="Picture 5" descr="Creative Commons License"/>
          <p:cNvPicPr/>
          <p:nvPr/>
        </p:nvPicPr>
        <p:blipFill>
          <a:blip r:embed="rId4"/>
          <a:srcRect/>
          <a:stretch>
            <a:fillRect/>
          </a:stretch>
        </p:blipFill>
        <p:spPr bwMode="auto">
          <a:xfrm>
            <a:off x="4207412" y="6447203"/>
            <a:ext cx="760730" cy="145415"/>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18134148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Logic</a:t>
            </a:r>
            <a:endParaRPr lang="en-US" dirty="0"/>
          </a:p>
        </p:txBody>
      </p:sp>
      <p:pic>
        <p:nvPicPr>
          <p:cNvPr id="3" name="Picture 2"/>
          <p:cNvPicPr/>
          <p:nvPr/>
        </p:nvPicPr>
        <p:blipFill rotWithShape="1">
          <a:blip r:embed="rId2"/>
          <a:srcRect l="14944" t="9083" r="2488" b="29268"/>
          <a:stretch/>
        </p:blipFill>
        <p:spPr bwMode="auto">
          <a:xfrm>
            <a:off x="979714" y="1424622"/>
            <a:ext cx="10374086" cy="4889092"/>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65210" y="6482739"/>
            <a:ext cx="760730" cy="11234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32915753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Logic</a:t>
            </a:r>
            <a:endParaRPr lang="en-US" dirty="0"/>
          </a:p>
        </p:txBody>
      </p:sp>
      <p:pic>
        <p:nvPicPr>
          <p:cNvPr id="3" name="Picture 2"/>
          <p:cNvPicPr/>
          <p:nvPr/>
        </p:nvPicPr>
        <p:blipFill rotWithShape="1">
          <a:blip r:embed="rId2"/>
          <a:srcRect l="14947" t="10183" r="2319" b="27058"/>
          <a:stretch/>
        </p:blipFill>
        <p:spPr bwMode="auto">
          <a:xfrm>
            <a:off x="718458" y="1323475"/>
            <a:ext cx="10776856" cy="5164411"/>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79278" y="6487886"/>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3139933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Logic</a:t>
            </a:r>
            <a:endParaRPr lang="en-US" dirty="0"/>
          </a:p>
        </p:txBody>
      </p:sp>
      <p:pic>
        <p:nvPicPr>
          <p:cNvPr id="3" name="Picture 2"/>
          <p:cNvPicPr/>
          <p:nvPr/>
        </p:nvPicPr>
        <p:blipFill rotWithShape="1">
          <a:blip r:embed="rId2"/>
          <a:srcRect l="14497" t="25870" r="2209" b="7243"/>
          <a:stretch/>
        </p:blipFill>
        <p:spPr bwMode="auto">
          <a:xfrm>
            <a:off x="685801" y="1249589"/>
            <a:ext cx="10526486" cy="5099050"/>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51142"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11242267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 Screen Logic</a:t>
            </a:r>
            <a:endParaRPr lang="en-US" dirty="0"/>
          </a:p>
        </p:txBody>
      </p:sp>
      <p:pic>
        <p:nvPicPr>
          <p:cNvPr id="3" name="Picture 2"/>
          <p:cNvPicPr/>
          <p:nvPr/>
        </p:nvPicPr>
        <p:blipFill rotWithShape="1">
          <a:blip r:embed="rId2"/>
          <a:srcRect l="14645" t="26421" r="1906" b="7513"/>
          <a:stretch/>
        </p:blipFill>
        <p:spPr bwMode="auto">
          <a:xfrm>
            <a:off x="598714" y="1269501"/>
            <a:ext cx="10983686" cy="5037455"/>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93345" y="6481568"/>
            <a:ext cx="760730" cy="114688"/>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39841990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 Screen Logic</a:t>
            </a:r>
            <a:endParaRPr lang="en-US" dirty="0"/>
          </a:p>
        </p:txBody>
      </p:sp>
      <p:pic>
        <p:nvPicPr>
          <p:cNvPr id="3" name="Picture 2"/>
          <p:cNvPicPr/>
          <p:nvPr/>
        </p:nvPicPr>
        <p:blipFill rotWithShape="1">
          <a:blip r:embed="rId2"/>
          <a:srcRect l="15089" t="26421" r="2054" b="6688"/>
          <a:stretch/>
        </p:blipFill>
        <p:spPr bwMode="auto">
          <a:xfrm>
            <a:off x="838200" y="1317625"/>
            <a:ext cx="10515600" cy="4914363"/>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65209"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1143909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sp>
        <p:nvSpPr>
          <p:cNvPr id="22531" name="Content Placeholder 2"/>
          <p:cNvSpPr>
            <a:spLocks noGrp="1"/>
          </p:cNvSpPr>
          <p:nvPr>
            <p:ph sz="half" idx="1"/>
          </p:nvPr>
        </p:nvSpPr>
        <p:spPr/>
        <p:txBody>
          <a:bodyPr/>
          <a:lstStyle/>
          <a:p>
            <a:pPr marL="414772" indent="-414772"/>
            <a:r>
              <a:rPr lang="en-US" altLang="en-US" smtClean="0">
                <a:ea typeface="ＭＳ Ｐゴシック" panose="020B0600070205080204" pitchFamily="34" charset="-128"/>
              </a:rPr>
              <a:t>App Inventor provides an Android emulator that runs on your computer.</a:t>
            </a:r>
          </a:p>
          <a:p>
            <a:pPr marL="414772" indent="-414772"/>
            <a:r>
              <a:rPr lang="en-US" altLang="en-US" smtClean="0">
                <a:ea typeface="ＭＳ Ｐゴシック" panose="020B0600070205080204" pitchFamily="34" charset="-128"/>
              </a:rPr>
              <a:t>The emulator (Figure 1-3) is a simulated Android phone.</a:t>
            </a:r>
          </a:p>
        </p:txBody>
      </p:sp>
      <p:pic>
        <p:nvPicPr>
          <p:cNvPr id="22532"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62248" y="2000371"/>
            <a:ext cx="4045384" cy="373287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737865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sp>
        <p:nvSpPr>
          <p:cNvPr id="23555" name="Content Placeholder 2"/>
          <p:cNvSpPr>
            <a:spLocks noGrp="1"/>
          </p:cNvSpPr>
          <p:nvPr>
            <p:ph idx="1"/>
          </p:nvPr>
        </p:nvSpPr>
        <p:spPr/>
        <p:txBody>
          <a:bodyPr/>
          <a:lstStyle/>
          <a:p>
            <a:pPr eaLnBrk="1" hangingPunct="1"/>
            <a:r>
              <a:rPr lang="en-US" altLang="en-US" dirty="0" smtClean="0">
                <a:ea typeface="ＭＳ Ｐゴシック" panose="020B0600070205080204" pitchFamily="34" charset="-128"/>
              </a:rPr>
              <a:t>App Inventor Runs in the Cloud.</a:t>
            </a:r>
          </a:p>
          <a:p>
            <a:pPr eaLnBrk="1" hangingPunct="1"/>
            <a:r>
              <a:rPr lang="en-US" altLang="en-US" dirty="0" smtClean="0">
                <a:ea typeface="ＭＳ Ｐゴシック" panose="020B0600070205080204" pitchFamily="34" charset="-128"/>
              </a:rPr>
              <a:t>App Inventor is part of MIT’s Center for Mobile Learning.</a:t>
            </a:r>
          </a:p>
          <a:p>
            <a:pPr eaLnBrk="1" hangingPunct="1"/>
            <a:r>
              <a:rPr lang="en-US" altLang="en-US" dirty="0" smtClean="0">
                <a:ea typeface="ＭＳ Ｐゴシック" panose="020B0600070205080204" pitchFamily="34" charset="-128"/>
              </a:rPr>
              <a:t>Advantages of the cloud-based approach</a:t>
            </a:r>
          </a:p>
          <a:p>
            <a:pPr eaLnBrk="1" hangingPunct="1">
              <a:buFont typeface="Arial" panose="020B0604020202020204" pitchFamily="34" charset="0"/>
              <a:buChar char="•"/>
            </a:pPr>
            <a:r>
              <a:rPr lang="en-US" altLang="en-US" sz="2540" dirty="0">
                <a:ea typeface="ＭＳ Ｐゴシック" panose="020B0600070205080204" pitchFamily="34" charset="-128"/>
              </a:rPr>
              <a:t>You can access App Inventor from any computer connected to the Internet.</a:t>
            </a:r>
          </a:p>
          <a:p>
            <a:pPr eaLnBrk="1" hangingPunct="1">
              <a:buFont typeface="Arial" panose="020B0604020202020204" pitchFamily="34" charset="0"/>
              <a:buChar char="•"/>
            </a:pPr>
            <a:r>
              <a:rPr lang="en-US" altLang="en-US" sz="2540" dirty="0">
                <a:ea typeface="ＭＳ Ｐゴシック" panose="020B0600070205080204" pitchFamily="34" charset="-128"/>
              </a:rPr>
              <a:t>Your files are maintained and backed up by the host.</a:t>
            </a:r>
          </a:p>
          <a:p>
            <a:pPr eaLnBrk="1" hangingPunct="1">
              <a:buFont typeface="Arial" panose="020B0604020202020204" pitchFamily="34" charset="0"/>
              <a:buChar char="•"/>
            </a:pPr>
            <a:r>
              <a:rPr lang="en-US" altLang="en-US" sz="2540" dirty="0">
                <a:ea typeface="ＭＳ Ｐゴシック" panose="020B0600070205080204" pitchFamily="34" charset="-128"/>
              </a:rPr>
              <a:t>You can be sure you are always running the most recent version of App Inventor.</a:t>
            </a:r>
          </a:p>
          <a:p>
            <a:pPr eaLnBrk="1" hangingPunct="1"/>
            <a:endParaRPr lang="en-US" altLang="en-US" dirty="0"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278835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3151</Words>
  <Application>Microsoft Office PowerPoint</Application>
  <PresentationFormat>Widescreen</PresentationFormat>
  <Paragraphs>413</Paragraphs>
  <Slides>79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 Unicode MS</vt:lpstr>
      <vt:lpstr>ＭＳ Ｐゴシック</vt:lpstr>
      <vt:lpstr>Arial</vt:lpstr>
      <vt:lpstr>Calibri</vt:lpstr>
      <vt:lpstr>Calibri Light</vt:lpstr>
      <vt:lpstr>Courier New</vt:lpstr>
      <vt:lpstr>Times New Roman</vt:lpstr>
      <vt:lpstr>Office Theme</vt:lpstr>
      <vt:lpstr>PowerPoint Presentation</vt:lpstr>
      <vt:lpstr>Agenda – Day 1</vt:lpstr>
      <vt:lpstr> Rowan Academy of Mobile Programming (RAMP) </vt:lpstr>
      <vt:lpstr>The College Board and NSF CS Big Ideas</vt:lpstr>
      <vt:lpstr>Introduction</vt:lpstr>
      <vt:lpstr>Introduction</vt:lpstr>
      <vt:lpstr>Introduction</vt:lpstr>
      <vt:lpstr>Introduction</vt:lpstr>
      <vt:lpstr>Introduction</vt:lpstr>
      <vt:lpstr>What Is a Computer Program?</vt:lpstr>
      <vt:lpstr>What Is a Computer Program?</vt:lpstr>
      <vt:lpstr>What Is a Computer Program?</vt:lpstr>
      <vt:lpstr>What Is a Computer Program?</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Introduction</vt:lpstr>
      <vt:lpstr>Introducing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PowerPoint Presentation</vt:lpstr>
      <vt:lpstr>Mole Mash Game Description</vt:lpstr>
      <vt:lpstr>Android &amp; Computer Science Concepts Covered in Mole Mash Game</vt:lpstr>
      <vt:lpstr>Screen 1</vt:lpstr>
      <vt:lpstr>Game Screen top</vt:lpstr>
      <vt:lpstr>Game Screen bottom</vt:lpstr>
      <vt:lpstr>Score Screen</vt:lpstr>
      <vt:lpstr>Screen 1 Logic</vt:lpstr>
      <vt:lpstr>Game Screen Logic</vt:lpstr>
      <vt:lpstr>Game Screen Logic</vt:lpstr>
      <vt:lpstr>Game Screen Logic</vt:lpstr>
      <vt:lpstr>Game Screen Logic</vt:lpstr>
      <vt:lpstr>Game Screen Logic</vt:lpstr>
      <vt:lpstr>Score Screen Logic</vt:lpstr>
      <vt:lpstr>Score Screen Logic</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RAMP</dc:title>
  <dc:creator>John Robinson</dc:creator>
  <cp:lastModifiedBy>John Robinson</cp:lastModifiedBy>
  <cp:revision>30</cp:revision>
  <cp:lastPrinted>2014-07-01T14:29:17Z</cp:lastPrinted>
  <dcterms:created xsi:type="dcterms:W3CDTF">2014-07-01T11:54:50Z</dcterms:created>
  <dcterms:modified xsi:type="dcterms:W3CDTF">2016-03-23T09:45:19Z</dcterms:modified>
</cp:coreProperties>
</file>